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5" r:id="rId9"/>
    <p:sldId id="262" r:id="rId10"/>
    <p:sldId id="266" r:id="rId11"/>
    <p:sldId id="267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014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7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7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acintosh HD:Users:jhonatanburbano:Pictures:fotografia de putumayo:fotos stand corpoamazonia 3:DSC01891.JPG"/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6343" y="3208457"/>
            <a:ext cx="1566344" cy="2173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Imagen 10" descr="Macintosh HD:Users:jhonatanburbano:Pictures:fotografia de putumayo:CANCILLER:DSC0528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208457"/>
            <a:ext cx="1566344" cy="2185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Imagen 11" descr="Macintosh HD:Users:jhonatanburbano:Pictures:fotografia de putumayo:CANCILLER:DSC01888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5375" y="3208457"/>
            <a:ext cx="1441202" cy="2161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Imagen 12" descr="Macintosh HD:Users:jhonatanburbano:Pictures:fotografia de putumayo:Putumayo Fotos Mundo:CEA (9)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687" y="3208457"/>
            <a:ext cx="1566344" cy="2185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15" name="Agrupar 14"/>
          <p:cNvGrpSpPr/>
          <p:nvPr/>
        </p:nvGrpSpPr>
        <p:grpSpPr>
          <a:xfrm>
            <a:off x="7588446" y="5441668"/>
            <a:ext cx="1400434" cy="207710"/>
            <a:chOff x="7588446" y="5441668"/>
            <a:chExt cx="1400434" cy="207710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9426" y="5441668"/>
              <a:ext cx="509454" cy="204430"/>
            </a:xfrm>
            <a:prstGeom prst="rect">
              <a:avLst/>
            </a:prstGeom>
          </p:spPr>
        </p:pic>
        <p:pic>
          <p:nvPicPr>
            <p:cNvPr id="14" name="Imagen 13" descr="LOGO 3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5441668"/>
              <a:ext cx="826743" cy="207710"/>
            </a:xfrm>
            <a:prstGeom prst="rect">
              <a:avLst/>
            </a:prstGeom>
          </p:spPr>
        </p:pic>
      </p:grpSp>
      <p:pic>
        <p:nvPicPr>
          <p:cNvPr id="16" name="Imagen 15" descr="LOGO 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395" y="518367"/>
            <a:ext cx="2934083" cy="2436686"/>
          </a:xfrm>
          <a:prstGeom prst="rect">
            <a:avLst/>
          </a:prstGeom>
        </p:spPr>
      </p:pic>
      <p:pic>
        <p:nvPicPr>
          <p:cNvPr id="17" name="Imagen 16" descr="Macintosh HD:Users:jhonatanburbano:Pictures:fotografia de putumayo:fotos stand corpoamazonia 2:DSC06743.JPG"/>
          <p:cNvPicPr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6577" y="3208457"/>
            <a:ext cx="1437423" cy="2161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Imagen 17" descr="Macintosh HD:Users:jhonatanburbano:Pictures:fotografia de putumayo:fotos stand corpoamazonia 2:DSC00847.JPG"/>
          <p:cNvPicPr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9031" y="3208457"/>
            <a:ext cx="1566344" cy="2161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1415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pic>
        <p:nvPicPr>
          <p:cNvPr id="10" name="Imagen 9" descr="Macintosh HD:Users:jhonatanburbano:Pictures:fotografia de putumayo:fotos stand corpoamazonia 2:DSC00847.JPG"/>
          <p:cNvPicPr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9924" y="2090269"/>
            <a:ext cx="1784076" cy="2475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66539" y="1881375"/>
            <a:ext cx="6427910" cy="292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O" sz="1200" b="1" dirty="0" smtClean="0">
                <a:solidFill>
                  <a:schemeClr val="accent3">
                    <a:lumMod val="75000"/>
                  </a:schemeClr>
                </a:solidFill>
              </a:rPr>
              <a:t>SUBPROGRAMA</a:t>
            </a:r>
            <a:r>
              <a:rPr lang="es-CO" sz="1200" b="1" dirty="0">
                <a:solidFill>
                  <a:schemeClr val="accent3">
                    <a:lumMod val="75000"/>
                  </a:schemeClr>
                </a:solidFill>
              </a:rPr>
              <a:t>: DESARROLLO INSTITUCIONAL Y DE LA </a:t>
            </a:r>
            <a:r>
              <a:rPr lang="es-CO" sz="1200" b="1" dirty="0" smtClean="0">
                <a:solidFill>
                  <a:schemeClr val="accent3">
                    <a:lumMod val="75000"/>
                  </a:schemeClr>
                </a:solidFill>
              </a:rPr>
              <a:t>COMUNIDAD</a:t>
            </a:r>
          </a:p>
          <a:p>
            <a:pPr algn="just">
              <a:lnSpc>
                <a:spcPct val="90000"/>
              </a:lnSpc>
            </a:pPr>
            <a:endParaRPr lang="es-ES_tradnl" sz="12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OBJETIVO</a:t>
            </a:r>
            <a:r>
              <a:rPr lang="es-CO" sz="1200" b="1" dirty="0"/>
              <a:t>:</a:t>
            </a:r>
            <a:r>
              <a:rPr lang="es-CO" sz="1200" dirty="0"/>
              <a:t> Desarrollar un Plan de Formación y Capacitación de las servidores públicos y en las políticas de Desarrollo Administrativo adoptadas por el Gobierno Nacional, basadas en las siguientes cinco (5) Políticas adoptadas por el Decreto 3622 de 2005: De Desarrollo del Talento Humano, de Gestión de la Calidad, de Democratización de la Administración Pública, de Moralización y Transparencia en la Administración Pública y de Rediseño Organizacional.</a:t>
            </a:r>
            <a:r>
              <a:rPr lang="es-ES_tradnl" sz="1200" dirty="0"/>
              <a:t> </a:t>
            </a:r>
            <a:endParaRPr lang="es-ES_tradnl" sz="1200" dirty="0" smtClean="0"/>
          </a:p>
          <a:p>
            <a:pPr algn="just">
              <a:lnSpc>
                <a:spcPct val="90000"/>
              </a:lnSpc>
            </a:pPr>
            <a:endParaRPr lang="es-ES_tradnl" sz="1200" dirty="0" smtClean="0"/>
          </a:p>
          <a:p>
            <a:pPr algn="just">
              <a:lnSpc>
                <a:spcPct val="90000"/>
              </a:lnSpc>
            </a:pPr>
            <a:r>
              <a:rPr lang="es-ES_tradnl" sz="1200" b="1" dirty="0" smtClean="0">
                <a:solidFill>
                  <a:srgbClr val="77933C"/>
                </a:solidFill>
              </a:rPr>
              <a:t>PROYECTOS</a:t>
            </a:r>
          </a:p>
          <a:p>
            <a:pPr algn="just">
              <a:lnSpc>
                <a:spcPct val="90000"/>
              </a:lnSpc>
            </a:pPr>
            <a:endParaRPr lang="es-ES_tradnl" sz="1200" b="1" dirty="0">
              <a:solidFill>
                <a:srgbClr val="77933C"/>
              </a:solidFill>
            </a:endParaRP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/>
              <a:t>Fortalecer el Plan de Desarrollo Administrativo </a:t>
            </a:r>
            <a:r>
              <a:rPr lang="es-CO" sz="1200" dirty="0" smtClean="0"/>
              <a:t> de CORPOAMAZONIA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Fortalecer </a:t>
            </a:r>
            <a:r>
              <a:rPr lang="es-CO" sz="1200" dirty="0"/>
              <a:t>el Sistema </a:t>
            </a:r>
            <a:r>
              <a:rPr lang="es-CO" sz="1200" dirty="0" smtClean="0"/>
              <a:t> de </a:t>
            </a:r>
            <a:r>
              <a:rPr lang="es-CO" sz="1200" dirty="0"/>
              <a:t>Información Ambiental </a:t>
            </a:r>
            <a:r>
              <a:rPr lang="es-CO" sz="1200" dirty="0" smtClean="0"/>
              <a:t> Regional </a:t>
            </a:r>
            <a:r>
              <a:rPr lang="es-CO" sz="1200" dirty="0"/>
              <a:t>de </a:t>
            </a:r>
            <a:r>
              <a:rPr lang="es-CO" sz="1200" dirty="0" smtClean="0"/>
              <a:t>CORPOAMAZONIA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Ejecución </a:t>
            </a:r>
            <a:r>
              <a:rPr lang="es-CO" sz="1200" dirty="0"/>
              <a:t>de la política </a:t>
            </a:r>
            <a:r>
              <a:rPr lang="es-CO" sz="1200" dirty="0" smtClean="0"/>
              <a:t>de </a:t>
            </a:r>
            <a:r>
              <a:rPr lang="es-CO" sz="1200" dirty="0"/>
              <a:t>Gobierno en </a:t>
            </a:r>
            <a:r>
              <a:rPr lang="es-CO" sz="1200" dirty="0" smtClean="0"/>
              <a:t>Línea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Construcción </a:t>
            </a:r>
            <a:r>
              <a:rPr lang="es-CO" sz="1200" dirty="0"/>
              <a:t>de una planta de personal de acuerdo con </a:t>
            </a:r>
            <a:r>
              <a:rPr lang="es-CO" sz="1200" dirty="0" smtClean="0"/>
              <a:t>las </a:t>
            </a:r>
            <a:r>
              <a:rPr lang="es-CO" sz="1200" dirty="0"/>
              <a:t>necesidades </a:t>
            </a:r>
            <a:r>
              <a:rPr lang="es-CO" sz="1200" dirty="0" smtClean="0"/>
              <a:t>de </a:t>
            </a:r>
            <a:r>
              <a:rPr lang="es-CO" sz="1200" dirty="0"/>
              <a:t>CORPOAMAZONIA</a:t>
            </a:r>
            <a:r>
              <a:rPr lang="es-ES_tradnl" sz="1200" dirty="0"/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2917" y="979501"/>
            <a:ext cx="5058396" cy="729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Corpoamazonia</a:t>
            </a: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 Integralmente </a:t>
            </a: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</a:rPr>
              <a:t>Humana</a:t>
            </a:r>
            <a:r>
              <a:rPr lang="es-CO" sz="14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r>
              <a:rPr lang="es-CO" sz="1600" b="1" dirty="0"/>
              <a:t>FORTALECIMIENTO INSTITUCIONAL Y DE LA COMUNIDAD</a:t>
            </a:r>
            <a:endParaRPr lang="es-ES_tradnl" sz="1600" dirty="0"/>
          </a:p>
          <a:p>
            <a:pPr algn="ctr">
              <a:lnSpc>
                <a:spcPct val="90000"/>
              </a:lnSpc>
            </a:pPr>
            <a:r>
              <a:rPr lang="es-CO" sz="1400" i="1" dirty="0" smtClean="0"/>
              <a:t> </a:t>
            </a:r>
            <a:endParaRPr lang="es-CO" sz="1400" i="1" dirty="0"/>
          </a:p>
        </p:txBody>
      </p:sp>
    </p:spTree>
    <p:extLst>
      <p:ext uri="{BB962C8B-B14F-4D97-AF65-F5344CB8AC3E}">
        <p14:creationId xmlns:p14="http://schemas.microsoft.com/office/powerpoint/2010/main" val="3610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466539" y="1871086"/>
            <a:ext cx="6427910" cy="242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200" b="1" dirty="0" smtClean="0">
                <a:solidFill>
                  <a:srgbClr val="77933C"/>
                </a:solidFill>
              </a:rPr>
              <a:t>SUBPROGRAMA</a:t>
            </a:r>
            <a:r>
              <a:rPr lang="es-CO" sz="1200" b="1" dirty="0">
                <a:solidFill>
                  <a:srgbClr val="77933C"/>
                </a:solidFill>
              </a:rPr>
              <a:t>: FORTALECIMIENTO </a:t>
            </a:r>
            <a:r>
              <a:rPr lang="es-CO" sz="1200" b="1" dirty="0" smtClean="0">
                <a:solidFill>
                  <a:srgbClr val="77933C"/>
                </a:solidFill>
              </a:rPr>
              <a:t>FINANCIERO</a:t>
            </a:r>
          </a:p>
          <a:p>
            <a:pPr algn="ctr">
              <a:lnSpc>
                <a:spcPct val="90000"/>
              </a:lnSpc>
            </a:pPr>
            <a:endParaRPr lang="es-ES_tradnl" sz="1200" dirty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s-CO" sz="1200" dirty="0">
                <a:solidFill>
                  <a:srgbClr val="77933C"/>
                </a:solidFill>
              </a:rPr>
              <a:t>OBJETIVO: </a:t>
            </a:r>
            <a:r>
              <a:rPr lang="es-CO" sz="1200" dirty="0"/>
              <a:t>Garantizar el recaudo y optimizar el buen uso de las fuentes establecidas en la Ley 99 de 1993 y demás normas pertinentes para permitir el cumplimiento de autoridad ambiental en la administración de los recursos naturales del sur de la Amazonia Colombiana.</a:t>
            </a:r>
            <a:r>
              <a:rPr lang="es-ES_tradnl" sz="1200" dirty="0"/>
              <a:t> </a:t>
            </a:r>
            <a:endParaRPr lang="es-ES_tradnl" sz="1200" dirty="0" smtClean="0"/>
          </a:p>
          <a:p>
            <a:pPr>
              <a:lnSpc>
                <a:spcPct val="90000"/>
              </a:lnSpc>
            </a:pPr>
            <a:endParaRPr lang="es-ES_tradnl" sz="1200" dirty="0"/>
          </a:p>
          <a:p>
            <a:pPr>
              <a:lnSpc>
                <a:spcPct val="90000"/>
              </a:lnSpc>
            </a:pPr>
            <a:r>
              <a:rPr lang="es-ES_tradnl" sz="1200" b="1" dirty="0" smtClean="0">
                <a:solidFill>
                  <a:srgbClr val="77933C"/>
                </a:solidFill>
              </a:rPr>
              <a:t>PROYECTOS</a:t>
            </a:r>
          </a:p>
          <a:p>
            <a:pPr>
              <a:lnSpc>
                <a:spcPct val="90000"/>
              </a:lnSpc>
            </a:pPr>
            <a:endParaRPr lang="es-ES_tradnl" sz="1200" b="1" dirty="0" smtClean="0">
              <a:solidFill>
                <a:srgbClr val="77933C"/>
              </a:solidFill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Gestionar </a:t>
            </a:r>
            <a:r>
              <a:rPr lang="es-CO" sz="1200" dirty="0"/>
              <a:t>el mejoramiento del sistema catastral de los municipios de la Jurisdicción – Recuperación de </a:t>
            </a:r>
            <a:r>
              <a:rPr lang="es-CO" sz="1200" dirty="0" smtClean="0"/>
              <a:t>Cartera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Obtener </a:t>
            </a:r>
            <a:r>
              <a:rPr lang="es-CO" sz="1200" dirty="0"/>
              <a:t>los recursos financieros necesarios para el buen funcionamiento de </a:t>
            </a:r>
            <a:r>
              <a:rPr lang="es-CO" sz="1200" dirty="0" smtClean="0"/>
              <a:t>CORPOAMAZONIA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Canalizar </a:t>
            </a:r>
            <a:r>
              <a:rPr lang="es-CO" sz="1200" dirty="0"/>
              <a:t>recursos de cofinanciación para la inversión ambiental en la región</a:t>
            </a:r>
            <a:r>
              <a:rPr lang="es-ES_tradnl" sz="1200" dirty="0"/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2917" y="979501"/>
            <a:ext cx="5058396" cy="729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Corpoamazonia</a:t>
            </a: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 Integralmente </a:t>
            </a: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</a:rPr>
              <a:t>Humana</a:t>
            </a:r>
            <a:r>
              <a:rPr lang="es-CO" sz="14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r>
              <a:rPr lang="es-CO" sz="1600" b="1" dirty="0"/>
              <a:t>FORTALECIMIENTO INSTITUCIONAL Y DE LA COMUNIDAD</a:t>
            </a:r>
            <a:endParaRPr lang="es-ES_tradnl" sz="1600" dirty="0"/>
          </a:p>
          <a:p>
            <a:pPr algn="ctr">
              <a:lnSpc>
                <a:spcPct val="90000"/>
              </a:lnSpc>
            </a:pPr>
            <a:r>
              <a:rPr lang="es-CO" sz="1400" i="1" dirty="0" smtClean="0"/>
              <a:t> </a:t>
            </a:r>
            <a:endParaRPr lang="es-CO" sz="1400" i="1" dirty="0"/>
          </a:p>
        </p:txBody>
      </p:sp>
      <p:pic>
        <p:nvPicPr>
          <p:cNvPr id="3" name="Imagen 2" descr="DSC02739 A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07" y="2255805"/>
            <a:ext cx="1799493" cy="23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/>
          <p:cNvGrpSpPr/>
          <p:nvPr/>
        </p:nvGrpSpPr>
        <p:grpSpPr>
          <a:xfrm>
            <a:off x="3982800" y="5441668"/>
            <a:ext cx="1400434" cy="207710"/>
            <a:chOff x="7588446" y="5441668"/>
            <a:chExt cx="1400434" cy="207710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9426" y="5441668"/>
              <a:ext cx="509454" cy="204430"/>
            </a:xfrm>
            <a:prstGeom prst="rect">
              <a:avLst/>
            </a:prstGeom>
          </p:spPr>
        </p:pic>
        <p:pic>
          <p:nvPicPr>
            <p:cNvPr id="14" name="Imagen 13" descr="LOGO 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5441668"/>
              <a:ext cx="826743" cy="207710"/>
            </a:xfrm>
            <a:prstGeom prst="rect">
              <a:avLst/>
            </a:prstGeom>
          </p:spPr>
        </p:pic>
      </p:grpSp>
      <p:pic>
        <p:nvPicPr>
          <p:cNvPr id="16" name="Imagen 15" descr="LOGO 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395" y="518367"/>
            <a:ext cx="2934083" cy="243668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637903" y="4081591"/>
            <a:ext cx="1864613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Muchas Gracias </a:t>
            </a:r>
            <a:endParaRPr lang="es-CO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138398" y="855304"/>
            <a:ext cx="3017230" cy="316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accent3">
                    <a:lumMod val="50000"/>
                  </a:schemeClr>
                </a:solidFill>
              </a:rPr>
              <a:t>"Corpoamazonia </a:t>
            </a:r>
            <a:r>
              <a:rPr lang="es-ES_tradnl" sz="1200" dirty="0">
                <a:solidFill>
                  <a:schemeClr val="accent3">
                    <a:lumMod val="50000"/>
                  </a:schemeClr>
                </a:solidFill>
              </a:rPr>
              <a:t>Integralmente </a:t>
            </a:r>
            <a:r>
              <a:rPr lang="es-ES_tradnl" sz="1200" b="1" dirty="0">
                <a:solidFill>
                  <a:schemeClr val="accent3">
                    <a:lumMod val="50000"/>
                  </a:schemeClr>
                </a:solidFill>
              </a:rPr>
              <a:t>Humana”</a:t>
            </a:r>
            <a:endParaRPr lang="es-ES_tradnl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s-ES_tradnl" sz="1050" b="1" dirty="0"/>
              <a:t> </a:t>
            </a:r>
            <a:endParaRPr lang="es-ES_tradnl" sz="1050" dirty="0"/>
          </a:p>
          <a:p>
            <a:pPr algn="r"/>
            <a:r>
              <a:rPr lang="es-ES_tradnl" sz="1050" b="1" dirty="0"/>
              <a:t>CLAUDIA ELIZABETH GUEVARA LEYTON</a:t>
            </a:r>
            <a:endParaRPr lang="es-ES_tradnl" sz="1050" dirty="0"/>
          </a:p>
          <a:p>
            <a:pPr algn="r"/>
            <a:r>
              <a:rPr lang="es-ES_tradnl" sz="1050" dirty="0"/>
              <a:t>51.991.259 de Bogotá</a:t>
            </a:r>
          </a:p>
          <a:p>
            <a:pPr algn="r"/>
            <a:r>
              <a:rPr lang="es-ES_tradnl" sz="1050" b="1" dirty="0"/>
              <a:t> </a:t>
            </a:r>
            <a:endParaRPr lang="es-ES_tradnl" sz="1050" dirty="0"/>
          </a:p>
          <a:p>
            <a:pPr algn="r"/>
            <a:r>
              <a:rPr lang="es-ES_tradnl" sz="1050" b="1" dirty="0"/>
              <a:t> </a:t>
            </a:r>
            <a:endParaRPr lang="es-ES_tradnl" sz="1050" dirty="0"/>
          </a:p>
          <a:p>
            <a:pPr algn="r"/>
            <a:r>
              <a:rPr lang="es-ES_tradnl" sz="1050" b="1" dirty="0"/>
              <a:t>Contadora Pública</a:t>
            </a:r>
            <a:endParaRPr lang="es-ES_tradnl" sz="1050" dirty="0"/>
          </a:p>
          <a:p>
            <a:pPr algn="r"/>
            <a:r>
              <a:rPr lang="es-ES_tradnl" sz="1050" b="1" dirty="0"/>
              <a:t>Especialización en Alta Gerencia</a:t>
            </a:r>
            <a:endParaRPr lang="es-ES_tradnl" sz="1050" dirty="0"/>
          </a:p>
          <a:p>
            <a:pPr algn="r"/>
            <a:r>
              <a:rPr lang="es-ES_tradnl" sz="1050" b="1" dirty="0"/>
              <a:t>Especialización en Revisoría Fiscal y Contraloría</a:t>
            </a:r>
            <a:endParaRPr lang="es-ES_tradnl" sz="1050" dirty="0"/>
          </a:p>
          <a:p>
            <a:pPr algn="r"/>
            <a:r>
              <a:rPr lang="es-ES_tradnl" sz="1050" dirty="0"/>
              <a:t> </a:t>
            </a:r>
          </a:p>
          <a:p>
            <a:pPr algn="r"/>
            <a:r>
              <a:rPr lang="es-ES_tradnl" sz="1050" dirty="0"/>
              <a:t>Cursando Segundo Semestre</a:t>
            </a:r>
          </a:p>
          <a:p>
            <a:pPr algn="r"/>
            <a:r>
              <a:rPr lang="es-ES_tradnl" sz="1050" b="1" dirty="0"/>
              <a:t>Maestría en Gerencia y Asesoría Financiera</a:t>
            </a:r>
            <a:endParaRPr lang="es-ES_tradnl" sz="1050" dirty="0"/>
          </a:p>
          <a:p>
            <a:pPr algn="r"/>
            <a:r>
              <a:rPr lang="es-ES_tradnl" sz="1050" dirty="0"/>
              <a:t> </a:t>
            </a:r>
          </a:p>
          <a:p>
            <a:pPr algn="r"/>
            <a:r>
              <a:rPr lang="es-ES_tradnl" sz="1050" b="1" dirty="0" err="1"/>
              <a:t>claudia.guevara@icbf.gov.co</a:t>
            </a:r>
            <a:endParaRPr lang="es-ES_tradnl" sz="1050" dirty="0"/>
          </a:p>
          <a:p>
            <a:pPr algn="r"/>
            <a:r>
              <a:rPr lang="es-ES_tradnl" sz="1050" b="1" dirty="0"/>
              <a:t> </a:t>
            </a:r>
            <a:endParaRPr lang="es-ES_tradnl" sz="1050" dirty="0"/>
          </a:p>
          <a:p>
            <a:pPr algn="r"/>
            <a:r>
              <a:rPr lang="es-ES_tradnl" sz="1050" b="1" dirty="0"/>
              <a:t> </a:t>
            </a:r>
            <a:endParaRPr lang="es-ES_tradnl" sz="1050" dirty="0"/>
          </a:p>
          <a:p>
            <a:pPr algn="r"/>
            <a:r>
              <a:rPr lang="es-ES_tradnl" sz="800" b="1" i="1" dirty="0">
                <a:solidFill>
                  <a:srgbClr val="4F6228"/>
                </a:solidFill>
              </a:rPr>
              <a:t>Cuando Plantamos </a:t>
            </a:r>
            <a:r>
              <a:rPr lang="es-ES_tradnl" sz="800" b="1" i="1" dirty="0" smtClean="0">
                <a:solidFill>
                  <a:srgbClr val="4F6228"/>
                </a:solidFill>
              </a:rPr>
              <a:t>árboles, </a:t>
            </a:r>
            <a:r>
              <a:rPr lang="es-ES_tradnl" sz="800" b="1" i="1" dirty="0">
                <a:solidFill>
                  <a:srgbClr val="4F6228"/>
                </a:solidFill>
              </a:rPr>
              <a:t>plantamos las</a:t>
            </a:r>
            <a:endParaRPr lang="es-ES_tradnl" sz="800" dirty="0">
              <a:solidFill>
                <a:srgbClr val="4F6228"/>
              </a:solidFill>
            </a:endParaRPr>
          </a:p>
          <a:p>
            <a:pPr algn="r"/>
            <a:r>
              <a:rPr lang="es-ES_tradnl" sz="800" b="1" i="1" dirty="0">
                <a:solidFill>
                  <a:srgbClr val="4F6228"/>
                </a:solidFill>
              </a:rPr>
              <a:t> semillas de la paz y de la esperanza. </a:t>
            </a:r>
            <a:endParaRPr lang="es-ES_tradnl" sz="800" dirty="0">
              <a:solidFill>
                <a:srgbClr val="4F6228"/>
              </a:solidFill>
            </a:endParaRPr>
          </a:p>
          <a:p>
            <a:pPr algn="r"/>
            <a:r>
              <a:rPr lang="es-ES_tradnl" sz="800" b="1" i="1" dirty="0" err="1"/>
              <a:t>Wangari</a:t>
            </a:r>
            <a:r>
              <a:rPr lang="es-ES_tradnl" sz="800" b="1" i="1" dirty="0"/>
              <a:t> </a:t>
            </a:r>
            <a:r>
              <a:rPr lang="es-ES_tradnl" sz="800" b="1" i="1" dirty="0" err="1"/>
              <a:t>Maathai</a:t>
            </a:r>
            <a:r>
              <a:rPr lang="es-ES_tradnl" sz="800" dirty="0"/>
              <a:t> </a:t>
            </a:r>
          </a:p>
          <a:p>
            <a:pPr algn="r"/>
            <a:endParaRPr lang="es-ES" sz="600" dirty="0"/>
          </a:p>
        </p:txBody>
      </p:sp>
    </p:spTree>
    <p:extLst>
      <p:ext uri="{BB962C8B-B14F-4D97-AF65-F5344CB8AC3E}">
        <p14:creationId xmlns:p14="http://schemas.microsoft.com/office/powerpoint/2010/main" val="7968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pic>
        <p:nvPicPr>
          <p:cNvPr id="9" name="Imagen 8" descr="Macintosh HD:Users:jhonatanburbano:Pictures:fotografia de putumayo:fotos stand corpoamazonia 3:DSC01891.JPG"/>
          <p:cNvPicPr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9924" y="2098915"/>
            <a:ext cx="1784076" cy="2475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66539" y="1442019"/>
            <a:ext cx="6298313" cy="298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chemeClr val="accent3">
                    <a:lumMod val="50000"/>
                  </a:schemeClr>
                </a:solidFill>
              </a:rPr>
              <a:t>PLAN </a:t>
            </a:r>
            <a:r>
              <a:rPr lang="es-CO" sz="1600" b="1" dirty="0">
                <a:solidFill>
                  <a:schemeClr val="accent3">
                    <a:lumMod val="50000"/>
                  </a:schemeClr>
                </a:solidFill>
              </a:rPr>
              <a:t>DE ACCION 2016-2019</a:t>
            </a:r>
            <a:endParaRPr lang="es-ES_tradnl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CO" sz="1100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s-CO" sz="1100" b="1" dirty="0">
                <a:solidFill>
                  <a:schemeClr val="accent3">
                    <a:lumMod val="50000"/>
                  </a:schemeClr>
                </a:solidFill>
              </a:rPr>
              <a:t>Corpoamazonia</a:t>
            </a:r>
            <a:r>
              <a:rPr lang="es-CO" sz="1100" dirty="0">
                <a:solidFill>
                  <a:schemeClr val="accent3">
                    <a:lumMod val="50000"/>
                  </a:schemeClr>
                </a:solidFill>
              </a:rPr>
              <a:t> Integralmente </a:t>
            </a:r>
            <a:r>
              <a:rPr lang="es-CO" sz="1100" b="1" dirty="0">
                <a:solidFill>
                  <a:schemeClr val="accent3">
                    <a:lumMod val="50000"/>
                  </a:schemeClr>
                </a:solidFill>
              </a:rPr>
              <a:t>Humana</a:t>
            </a:r>
            <a:r>
              <a:rPr lang="es-CO" sz="1100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endParaRPr lang="es-ES_tradnl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CO" sz="1200" dirty="0"/>
              <a:t>  </a:t>
            </a:r>
            <a:endParaRPr lang="es-ES_tradnl" sz="1200" dirty="0"/>
          </a:p>
          <a:p>
            <a:pPr algn="just"/>
            <a:r>
              <a:rPr lang="es-CO" sz="1200" dirty="0"/>
              <a:t>La Corporación para el Desarrollo Sostenible del Sur de la Amazonia - CORPOAMAZONIA, durante las vigencias 2016-2019, ejecutará el Plan de Acción "</a:t>
            </a:r>
            <a:r>
              <a:rPr lang="es-CO" sz="1200" b="1" dirty="0"/>
              <a:t>Corpoamazonia</a:t>
            </a:r>
            <a:r>
              <a:rPr lang="es-CO" sz="1200" dirty="0"/>
              <a:t> Integralmente </a:t>
            </a:r>
            <a:r>
              <a:rPr lang="es-CO" sz="1200" b="1" dirty="0"/>
              <a:t>Humana</a:t>
            </a:r>
            <a:r>
              <a:rPr lang="es-CO" sz="1200" dirty="0"/>
              <a:t>" como una herramienta de transformación, logrando integrar esfuerzos inter-institucionales que aportarán al mejoramiento ambiental y social de los departamentos de Amazonas, Caquetá y </a:t>
            </a:r>
            <a:r>
              <a:rPr lang="es-CO" sz="1200" dirty="0" smtClean="0"/>
              <a:t>Putumayo. </a:t>
            </a:r>
          </a:p>
          <a:p>
            <a:pPr algn="just"/>
            <a:endParaRPr lang="es-CO" sz="1200" dirty="0"/>
          </a:p>
          <a:p>
            <a:pPr algn="just"/>
            <a:r>
              <a:rPr lang="es-CO" sz="1200" dirty="0" smtClean="0"/>
              <a:t>"</a:t>
            </a:r>
            <a:r>
              <a:rPr lang="es-CO" sz="1200" b="1" dirty="0"/>
              <a:t>Corpoamazonia</a:t>
            </a:r>
            <a:r>
              <a:rPr lang="es-CO" sz="1200" dirty="0"/>
              <a:t> Integralmente </a:t>
            </a:r>
            <a:r>
              <a:rPr lang="es-CO" sz="1200" b="1" dirty="0"/>
              <a:t>Humana</a:t>
            </a:r>
            <a:r>
              <a:rPr lang="es-CO" sz="1200" dirty="0"/>
              <a:t>" es una herramienta que se ha fundamentado en el derecho de todos los seres a gozar  de un ambiente sano y sin fronteras, ecologicamente equilibrado, saludable y en paz. Lleno de esperanza y soportado en la participación ciudadana con una </a:t>
            </a:r>
            <a:r>
              <a:rPr lang="es-CO" sz="1200" b="1" dirty="0"/>
              <a:t>Educación Ambiental Integral</a:t>
            </a:r>
            <a:r>
              <a:rPr lang="es-CO" sz="1200" dirty="0"/>
              <a:t>; para mejorar el nivel y las condiciones de vida de sus habitantes, como tambien fomentar principios de tolerancia, transparencia, paz, equidad y generar alternativas integrales para el post-conflicto</a:t>
            </a:r>
            <a:r>
              <a:rPr lang="es-CO" sz="1200" dirty="0" smtClean="0"/>
              <a:t>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999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pic>
        <p:nvPicPr>
          <p:cNvPr id="10" name="Imagen 9" descr="Macintosh HD:Users:jhonatanburbano:Pictures:fotografia de putumayo:CANCILLER:DSC05282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9924" y="2090271"/>
            <a:ext cx="1784076" cy="2489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518377" y="717522"/>
            <a:ext cx="6427910" cy="4279957"/>
            <a:chOff x="518377" y="734319"/>
            <a:chExt cx="6427910" cy="4279957"/>
          </a:xfrm>
        </p:grpSpPr>
        <p:sp>
          <p:nvSpPr>
            <p:cNvPr id="12" name="CuadroTexto 11"/>
            <p:cNvSpPr txBox="1"/>
            <p:nvPr/>
          </p:nvSpPr>
          <p:spPr>
            <a:xfrm>
              <a:off x="518377" y="734319"/>
              <a:ext cx="6427910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CO" sz="1200" dirty="0"/>
                <a:t>"</a:t>
              </a:r>
              <a:r>
                <a:rPr lang="es-CO" sz="1400" b="1" dirty="0">
                  <a:solidFill>
                    <a:srgbClr val="4F6228"/>
                  </a:solidFill>
                </a:rPr>
                <a:t>Corpoamazonia</a:t>
              </a:r>
              <a:r>
                <a:rPr lang="es-CO" sz="1400" dirty="0">
                  <a:solidFill>
                    <a:srgbClr val="4F6228"/>
                  </a:solidFill>
                </a:rPr>
                <a:t> Integralmente </a:t>
              </a:r>
              <a:r>
                <a:rPr lang="es-CO" sz="1400" b="1" dirty="0">
                  <a:solidFill>
                    <a:srgbClr val="4F6228"/>
                  </a:solidFill>
                </a:rPr>
                <a:t>Humana</a:t>
              </a:r>
              <a:r>
                <a:rPr lang="es-CO" sz="1200" dirty="0"/>
                <a:t>"</a:t>
              </a:r>
              <a:r>
                <a:rPr lang="es-CO" sz="1200" i="1" dirty="0"/>
                <a:t> </a:t>
              </a:r>
              <a:endParaRPr lang="es-CO" sz="1200" i="1" dirty="0" smtClean="0"/>
            </a:p>
            <a:p>
              <a:pPr algn="ctr">
                <a:lnSpc>
                  <a:spcPct val="90000"/>
                </a:lnSpc>
              </a:pPr>
              <a:r>
                <a:rPr lang="es-CO" sz="1200" dirty="0" smtClean="0"/>
                <a:t>tiene </a:t>
              </a:r>
              <a:r>
                <a:rPr lang="es-CO" sz="1200" dirty="0"/>
                <a:t>como objetivo</a:t>
              </a:r>
              <a:r>
                <a:rPr lang="es-CO" sz="1200" dirty="0" smtClean="0"/>
                <a:t>:</a:t>
              </a:r>
              <a:endParaRPr lang="es-ES_tradnl" sz="1200" dirty="0"/>
            </a:p>
          </p:txBody>
        </p:sp>
        <p:sp>
          <p:nvSpPr>
            <p:cNvPr id="2" name="Rectángulo 1"/>
            <p:cNvSpPr/>
            <p:nvPr/>
          </p:nvSpPr>
          <p:spPr>
            <a:xfrm>
              <a:off x="618939" y="1305357"/>
              <a:ext cx="61631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4F6228"/>
                  </a:solidFill>
                </a:rPr>
                <a:t>Fortalecer</a:t>
              </a:r>
              <a:r>
                <a:rPr lang="es-CO" dirty="0" smtClean="0">
                  <a:solidFill>
                    <a:srgbClr val="4F6228"/>
                  </a:solidFill>
                </a:rPr>
                <a:t> </a:t>
              </a:r>
              <a:r>
                <a:rPr lang="es-CO" dirty="0" smtClean="0">
                  <a:solidFill>
                    <a:srgbClr val="F2F2F2"/>
                  </a:solidFill>
                </a:rPr>
                <a:t>/</a:t>
              </a:r>
              <a:r>
                <a:rPr lang="es-CO" dirty="0" smtClean="0">
                  <a:solidFill>
                    <a:srgbClr val="4F6228"/>
                  </a:solidFill>
                </a:rPr>
                <a:t> </a:t>
              </a:r>
              <a:r>
                <a:rPr lang="es-CO" b="1" dirty="0" smtClean="0">
                  <a:solidFill>
                    <a:srgbClr val="4F6228"/>
                  </a:solidFill>
                </a:rPr>
                <a:t>Articular</a:t>
              </a:r>
              <a:r>
                <a:rPr lang="es-CO" dirty="0" smtClean="0">
                  <a:solidFill>
                    <a:srgbClr val="4F6228"/>
                  </a:solidFill>
                </a:rPr>
                <a:t> </a:t>
              </a:r>
              <a:r>
                <a:rPr lang="es-CO" dirty="0" smtClean="0">
                  <a:solidFill>
                    <a:srgbClr val="F2F2F2"/>
                  </a:solidFill>
                </a:rPr>
                <a:t>/</a:t>
              </a:r>
              <a:r>
                <a:rPr lang="es-CO" dirty="0" smtClean="0">
                  <a:solidFill>
                    <a:srgbClr val="4F6228"/>
                  </a:solidFill>
                </a:rPr>
                <a:t> </a:t>
              </a:r>
              <a:r>
                <a:rPr lang="es-CO" b="1" dirty="0" smtClean="0">
                  <a:solidFill>
                    <a:srgbClr val="4F6228"/>
                  </a:solidFill>
                </a:rPr>
                <a:t>Ratificar </a:t>
              </a:r>
              <a:r>
                <a:rPr lang="es-CO" dirty="0" smtClean="0">
                  <a:solidFill>
                    <a:srgbClr val="F2F2F2"/>
                  </a:solidFill>
                </a:rPr>
                <a:t>/</a:t>
              </a:r>
              <a:r>
                <a:rPr lang="es-CO" b="1" dirty="0" smtClean="0">
                  <a:solidFill>
                    <a:srgbClr val="4F6228"/>
                  </a:solidFill>
                </a:rPr>
                <a:t> </a:t>
              </a:r>
              <a:r>
                <a:rPr lang="es-CO" b="1" dirty="0">
                  <a:solidFill>
                    <a:srgbClr val="4F6228"/>
                  </a:solidFill>
                </a:rPr>
                <a:t>Promover</a:t>
              </a:r>
              <a:r>
                <a:rPr lang="es-CO" dirty="0">
                  <a:solidFill>
                    <a:srgbClr val="4F6228"/>
                  </a:solidFill>
                </a:rPr>
                <a:t> </a:t>
              </a:r>
              <a:r>
                <a:rPr lang="es-CO" dirty="0" smtClean="0">
                  <a:solidFill>
                    <a:srgbClr val="4F6228"/>
                  </a:solidFill>
                </a:rPr>
                <a:t> </a:t>
              </a:r>
              <a:r>
                <a:rPr lang="es-CO" dirty="0" smtClean="0">
                  <a:solidFill>
                    <a:srgbClr val="F2F2F2"/>
                  </a:solidFill>
                </a:rPr>
                <a:t>/</a:t>
              </a:r>
              <a:r>
                <a:rPr lang="es-CO" dirty="0" smtClean="0">
                  <a:solidFill>
                    <a:srgbClr val="4F6228"/>
                  </a:solidFill>
                </a:rPr>
                <a:t> </a:t>
              </a:r>
              <a:r>
                <a:rPr lang="es-CO" b="1" dirty="0" smtClean="0">
                  <a:solidFill>
                    <a:srgbClr val="4F6228"/>
                  </a:solidFill>
                </a:rPr>
                <a:t>Consolidar</a:t>
              </a:r>
              <a:endParaRPr lang="es-ES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933083" y="1761079"/>
              <a:ext cx="5529383" cy="325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90000"/>
                </a:lnSpc>
              </a:pPr>
              <a:r>
                <a:rPr lang="es-CO" sz="1200" dirty="0"/>
                <a:t>L</a:t>
              </a:r>
              <a:r>
                <a:rPr lang="es-CO" sz="1200" dirty="0" smtClean="0"/>
                <a:t>as diferentes acciones sociales  de manera concertada </a:t>
              </a:r>
              <a:r>
                <a:rPr lang="es-CO" sz="1200" dirty="0"/>
                <a:t>y </a:t>
              </a:r>
              <a:r>
                <a:rPr lang="es-CO" sz="1200" dirty="0" smtClean="0"/>
                <a:t>participativa en busca de mejorar las condiciones </a:t>
              </a:r>
              <a:r>
                <a:rPr lang="es-CO" sz="1200" dirty="0"/>
                <a:t>ambientales </a:t>
              </a:r>
              <a:r>
                <a:rPr lang="es-CO" sz="1200" dirty="0" smtClean="0"/>
                <a:t>regionales de igual manera servir como herramienta de resolución </a:t>
              </a:r>
              <a:r>
                <a:rPr lang="es-CO" sz="1200" dirty="0"/>
                <a:t>de </a:t>
              </a:r>
              <a:r>
                <a:rPr lang="es-CO" sz="1200" dirty="0" smtClean="0"/>
                <a:t>conflictos </a:t>
              </a:r>
              <a:r>
                <a:rPr lang="es-ES_tradnl" sz="1200" dirty="0" smtClean="0"/>
                <a:t>y de </a:t>
              </a:r>
              <a:r>
                <a:rPr lang="es-CO" sz="1200" dirty="0" smtClean="0"/>
                <a:t>transformacion </a:t>
              </a:r>
              <a:r>
                <a:rPr lang="es-CO" sz="1200" dirty="0"/>
                <a:t>social para lograr mejores condiciones de vida de las actuales y futuras </a:t>
              </a:r>
              <a:r>
                <a:rPr lang="es-CO" sz="1200" dirty="0" smtClean="0"/>
                <a:t>generaciones.</a:t>
              </a:r>
            </a:p>
            <a:p>
              <a:pPr lvl="0" algn="just">
                <a:lnSpc>
                  <a:spcPct val="90000"/>
                </a:lnSpc>
              </a:pPr>
              <a:endParaRPr lang="es-CO" sz="1200" dirty="0" smtClean="0"/>
            </a:p>
            <a:p>
              <a:pPr>
                <a:lnSpc>
                  <a:spcPct val="90000"/>
                </a:lnSpc>
              </a:pPr>
              <a:r>
                <a:rPr lang="es-CO" sz="1200" b="1" dirty="0"/>
                <a:t>Se estructura en</a:t>
              </a:r>
              <a:r>
                <a:rPr lang="es-CO" sz="1200" dirty="0"/>
                <a:t>:</a:t>
              </a:r>
              <a:endParaRPr lang="es-ES_tradnl" sz="1200" dirty="0"/>
            </a:p>
            <a:p>
              <a:pPr>
                <a:lnSpc>
                  <a:spcPct val="90000"/>
                </a:lnSpc>
              </a:pPr>
              <a:r>
                <a:rPr lang="es-CO" sz="1200" dirty="0">
                  <a:solidFill>
                    <a:srgbClr val="4F6228"/>
                  </a:solidFill>
                </a:rPr>
                <a:t> </a:t>
              </a:r>
              <a:endParaRPr lang="es-ES_tradnl" sz="1200" dirty="0">
                <a:solidFill>
                  <a:srgbClr val="4F6228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s-CO" sz="1200" b="1" dirty="0">
                  <a:solidFill>
                    <a:srgbClr val="4F6228"/>
                  </a:solidFill>
                </a:rPr>
                <a:t>1.</a:t>
              </a:r>
              <a:r>
                <a:rPr lang="es-CO" sz="1200" dirty="0">
                  <a:solidFill>
                    <a:srgbClr val="4F6228"/>
                  </a:solidFill>
                </a:rPr>
                <a:t> </a:t>
              </a:r>
              <a:r>
                <a:rPr lang="es-CO" sz="1200" b="1" dirty="0">
                  <a:solidFill>
                    <a:srgbClr val="4F6228"/>
                  </a:solidFill>
                </a:rPr>
                <a:t>Servicio Ambiental </a:t>
              </a:r>
              <a:r>
                <a:rPr lang="es-CO" sz="1200" dirty="0"/>
                <a:t>(5) subprogramas:</a:t>
              </a:r>
              <a:endParaRPr lang="es-ES_tradnl" sz="1200" dirty="0"/>
            </a:p>
            <a:p>
              <a:pPr lvl="1">
                <a:lnSpc>
                  <a:spcPct val="90000"/>
                </a:lnSpc>
              </a:pPr>
              <a:endParaRPr lang="es-CO" sz="1200" dirty="0"/>
            </a:p>
            <a:p>
              <a:pPr marL="628650" lvl="1" indent="-171450">
                <a:lnSpc>
                  <a:spcPct val="90000"/>
                </a:lnSpc>
                <a:buFont typeface="Arial"/>
                <a:buChar char="•"/>
              </a:pPr>
              <a:r>
                <a:rPr lang="es-CO" sz="1200" dirty="0"/>
                <a:t>Planificación y Ordenación Ambiental del Territorio</a:t>
              </a:r>
              <a:endParaRPr lang="es-ES_tradnl" sz="1200" dirty="0"/>
            </a:p>
            <a:p>
              <a:pPr marL="628650" lvl="1" indent="-171450">
                <a:lnSpc>
                  <a:spcPct val="90000"/>
                </a:lnSpc>
                <a:buFont typeface="Arial"/>
                <a:buChar char="•"/>
              </a:pPr>
              <a:r>
                <a:rPr lang="es-CO" sz="1200" dirty="0"/>
                <a:t>Gestión Integral del Recurso Hídrico</a:t>
              </a:r>
              <a:endParaRPr lang="es-ES_tradnl" sz="1200" dirty="0"/>
            </a:p>
            <a:p>
              <a:pPr marL="628650" lvl="1" indent="-171450">
                <a:lnSpc>
                  <a:spcPct val="90000"/>
                </a:lnSpc>
                <a:buFont typeface="Arial"/>
                <a:buChar char="•"/>
              </a:pPr>
              <a:r>
                <a:rPr lang="es-CO" sz="1200" dirty="0"/>
                <a:t>Gestión Integral de la Biodiversidad</a:t>
              </a:r>
              <a:endParaRPr lang="es-ES_tradnl" sz="1200" dirty="0"/>
            </a:p>
            <a:p>
              <a:pPr marL="628650" lvl="1" indent="-171450">
                <a:lnSpc>
                  <a:spcPct val="90000"/>
                </a:lnSpc>
                <a:buFont typeface="Arial"/>
                <a:buChar char="•"/>
              </a:pPr>
              <a:r>
                <a:rPr lang="es-CO" sz="1200" dirty="0"/>
                <a:t>Educación Ambiental Integral</a:t>
              </a:r>
              <a:endParaRPr lang="es-ES_tradnl" sz="1200" dirty="0"/>
            </a:p>
            <a:p>
              <a:pPr marL="628650" lvl="1" indent="-171450">
                <a:lnSpc>
                  <a:spcPct val="90000"/>
                </a:lnSpc>
                <a:buFont typeface="Arial"/>
                <a:buChar char="•"/>
              </a:pPr>
              <a:r>
                <a:rPr lang="es-CO" sz="1200" dirty="0"/>
                <a:t>Control y Seguimiento Ambiental</a:t>
              </a:r>
              <a:endParaRPr lang="es-ES_tradnl" sz="1200" dirty="0"/>
            </a:p>
            <a:p>
              <a:pPr>
                <a:lnSpc>
                  <a:spcPct val="90000"/>
                </a:lnSpc>
              </a:pPr>
              <a:endParaRPr lang="es-ES_tradnl" sz="1200" dirty="0">
                <a:solidFill>
                  <a:srgbClr val="4F6228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s-CO" sz="1200" b="1" dirty="0">
                  <a:solidFill>
                    <a:srgbClr val="4F6228"/>
                  </a:solidFill>
                </a:rPr>
                <a:t>2.</a:t>
              </a:r>
              <a:r>
                <a:rPr lang="es-CO" sz="1200" dirty="0">
                  <a:solidFill>
                    <a:srgbClr val="4F6228"/>
                  </a:solidFill>
                </a:rPr>
                <a:t> </a:t>
              </a:r>
              <a:r>
                <a:rPr lang="es-CO" sz="1200" b="1" dirty="0">
                  <a:solidFill>
                    <a:srgbClr val="4F6228"/>
                  </a:solidFill>
                </a:rPr>
                <a:t>Fortalecimiento Institucional y de la Comunidad</a:t>
              </a:r>
              <a:r>
                <a:rPr lang="es-CO" sz="1200" dirty="0">
                  <a:solidFill>
                    <a:srgbClr val="4F6228"/>
                  </a:solidFill>
                </a:rPr>
                <a:t> </a:t>
              </a:r>
              <a:r>
                <a:rPr lang="es-CO" sz="1200" dirty="0"/>
                <a:t>(2) subprogramas:</a:t>
              </a:r>
              <a:endParaRPr lang="es-ES_tradnl" sz="1200" dirty="0"/>
            </a:p>
            <a:p>
              <a:pPr lvl="1">
                <a:lnSpc>
                  <a:spcPct val="90000"/>
                </a:lnSpc>
              </a:pPr>
              <a:endParaRPr lang="es-CO" sz="1200" dirty="0"/>
            </a:p>
            <a:p>
              <a:pPr marL="628650" lvl="1" indent="-171450">
                <a:lnSpc>
                  <a:spcPct val="90000"/>
                </a:lnSpc>
                <a:buFont typeface="Arial"/>
                <a:buChar char="•"/>
              </a:pPr>
              <a:r>
                <a:rPr lang="es-CO" sz="1200" dirty="0"/>
                <a:t>Desarrollo Institucional y de la Comunidad</a:t>
              </a:r>
              <a:endParaRPr lang="es-ES_tradnl" sz="1200" dirty="0"/>
            </a:p>
            <a:p>
              <a:pPr marL="628650" lvl="1" indent="-171450">
                <a:lnSpc>
                  <a:spcPct val="90000"/>
                </a:lnSpc>
                <a:buFont typeface="Arial"/>
                <a:buChar char="•"/>
              </a:pPr>
              <a:r>
                <a:rPr lang="es-CO" sz="1200" dirty="0"/>
                <a:t>Fortalecimiento </a:t>
              </a:r>
              <a:r>
                <a:rPr lang="es-CO" sz="1200" dirty="0" smtClean="0"/>
                <a:t>Financiero</a:t>
              </a:r>
              <a:endParaRPr lang="es-ES_tradn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90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pic>
        <p:nvPicPr>
          <p:cNvPr id="9" name="Imagen 8" descr="Macintosh HD:Users:jhonatanburbano:Pictures:fotografia de putumayo:CANCILLER:DSC01888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5332" y="2081632"/>
            <a:ext cx="1798667" cy="2488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466539" y="2012520"/>
            <a:ext cx="6410630" cy="258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200" b="1" dirty="0" smtClean="0">
                <a:solidFill>
                  <a:srgbClr val="77933C"/>
                </a:solidFill>
              </a:rPr>
              <a:t>SUBPROGRAMA</a:t>
            </a:r>
            <a:r>
              <a:rPr lang="es-CO" sz="1200" b="1" dirty="0">
                <a:solidFill>
                  <a:srgbClr val="77933C"/>
                </a:solidFill>
              </a:rPr>
              <a:t>: PLANIFICACIÓN Y ORDENACION AMBIENTAL TERRITORIAL</a:t>
            </a:r>
            <a:endParaRPr lang="es-ES_tradnl" sz="1200" dirty="0">
              <a:solidFill>
                <a:srgbClr val="77933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 </a:t>
            </a:r>
            <a:endParaRPr lang="es-CO" sz="1200" b="1" dirty="0" smtClean="0">
              <a:solidFill>
                <a:srgbClr val="77933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CO" sz="1200" b="1" dirty="0" smtClean="0">
                <a:solidFill>
                  <a:srgbClr val="77933C"/>
                </a:solidFill>
              </a:rPr>
              <a:t>OBJETIVO</a:t>
            </a:r>
            <a:r>
              <a:rPr lang="es-CO" sz="1200" b="1" dirty="0">
                <a:solidFill>
                  <a:srgbClr val="77933C"/>
                </a:solidFill>
              </a:rPr>
              <a:t>:</a:t>
            </a:r>
            <a:r>
              <a:rPr lang="es-CO" sz="1200" dirty="0">
                <a:solidFill>
                  <a:srgbClr val="77933C"/>
                </a:solidFill>
              </a:rPr>
              <a:t> </a:t>
            </a:r>
            <a:r>
              <a:rPr lang="es-CO" sz="1200" dirty="0"/>
              <a:t>Ordenar y planificar ambientalmente la Jurisdicción de CORPOAMAZONIA a través de planes de </a:t>
            </a:r>
            <a:r>
              <a:rPr lang="es-CO" sz="1200" dirty="0" smtClean="0"/>
              <a:t>ordenamiento, manejo </a:t>
            </a:r>
            <a:r>
              <a:rPr lang="es-CO" sz="1200" dirty="0"/>
              <a:t>de </a:t>
            </a:r>
            <a:r>
              <a:rPr lang="es-CO" sz="1200" dirty="0" smtClean="0"/>
              <a:t>cuencas, micro </a:t>
            </a:r>
            <a:r>
              <a:rPr lang="es-CO" sz="1200" dirty="0"/>
              <a:t>cuencas hidrográficas, apoyo a planes de Vida de Comunidades Indígenas y Planes de Etno Desarrollo de Comunidades Afrocolombianas.</a:t>
            </a:r>
            <a:r>
              <a:rPr lang="es-ES_tradnl" sz="1200" dirty="0"/>
              <a:t> </a:t>
            </a:r>
            <a:endParaRPr lang="es-ES_tradnl" sz="1200" dirty="0" smtClean="0"/>
          </a:p>
          <a:p>
            <a:pPr algn="just">
              <a:lnSpc>
                <a:spcPct val="90000"/>
              </a:lnSpc>
            </a:pPr>
            <a:endParaRPr lang="es-ES_tradnl" sz="1200" dirty="0"/>
          </a:p>
          <a:p>
            <a:pPr algn="just">
              <a:lnSpc>
                <a:spcPct val="90000"/>
              </a:lnSpc>
            </a:pPr>
            <a:r>
              <a:rPr lang="es-CO" sz="1200" b="1" dirty="0" smtClean="0">
                <a:solidFill>
                  <a:srgbClr val="77933C"/>
                </a:solidFill>
              </a:rPr>
              <a:t>PROYECTOS</a:t>
            </a:r>
            <a:endParaRPr lang="es-ES_tradnl" sz="1200" dirty="0">
              <a:solidFill>
                <a:srgbClr val="77933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CO" sz="1200" dirty="0"/>
              <a:t> </a:t>
            </a:r>
            <a:endParaRPr lang="es-ES_tradnl" sz="1200" dirty="0" smtClean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Asistencia Técnica para la actualización de Determinantes Ambientales con inclusión de la Gestión del riesgo en los  EOT, PBOT, POT de los municipios de Jurisdicción de CORPOAMAZONIA</a:t>
            </a:r>
            <a:endParaRPr lang="es-ES_tradnl" sz="1200" dirty="0" smtClean="0"/>
          </a:p>
          <a:p>
            <a:pPr algn="just">
              <a:lnSpc>
                <a:spcPct val="90000"/>
              </a:lnSpc>
            </a:pPr>
            <a:r>
              <a:rPr lang="es-CO" sz="1200" dirty="0"/>
              <a:t> </a:t>
            </a:r>
            <a:endParaRPr lang="es-ES_tradnl" sz="1200" dirty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Apoyo </a:t>
            </a:r>
            <a:r>
              <a:rPr lang="es-CO" sz="1200" dirty="0"/>
              <a:t>a Planes de Vida de Comunidades Indígenas y Planes de Etno Desarrollo de Comunidades Afrocolombianas.</a:t>
            </a:r>
            <a:r>
              <a:rPr lang="es-ES_tradnl" sz="1200" dirty="0"/>
              <a:t> </a:t>
            </a:r>
            <a:endParaRPr lang="es-ES_tradnl" sz="1200" dirty="0" smtClean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algn="just">
              <a:lnSpc>
                <a:spcPct val="90000"/>
              </a:lnSpc>
            </a:pPr>
            <a:endParaRPr lang="es-ES_tradnl" sz="1200" dirty="0">
              <a:solidFill>
                <a:srgbClr val="77933C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056841" y="979501"/>
            <a:ext cx="3250547" cy="705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Corpoamazonia</a:t>
            </a: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 Integralmente </a:t>
            </a: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</a:rPr>
              <a:t>Humana</a:t>
            </a:r>
            <a:r>
              <a:rPr lang="es-CO" sz="14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PROGRAMA: SERVICIO AMBIENTAL</a:t>
            </a:r>
          </a:p>
          <a:p>
            <a:pPr algn="ctr">
              <a:lnSpc>
                <a:spcPct val="90000"/>
              </a:lnSpc>
            </a:pPr>
            <a:r>
              <a:rPr lang="es-CO" sz="1400" i="1" dirty="0" smtClean="0"/>
              <a:t> </a:t>
            </a:r>
            <a:endParaRPr lang="es-CO" sz="1400" i="1" dirty="0"/>
          </a:p>
        </p:txBody>
      </p:sp>
    </p:spTree>
    <p:extLst>
      <p:ext uri="{BB962C8B-B14F-4D97-AF65-F5344CB8AC3E}">
        <p14:creationId xmlns:p14="http://schemas.microsoft.com/office/powerpoint/2010/main" val="19774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466539" y="1968142"/>
            <a:ext cx="6410630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S</a:t>
            </a:r>
            <a:r>
              <a:rPr lang="es-CO" sz="1200" b="1" dirty="0" smtClean="0">
                <a:solidFill>
                  <a:srgbClr val="77933C"/>
                </a:solidFill>
              </a:rPr>
              <a:t>UBPROGRAMA</a:t>
            </a:r>
            <a:r>
              <a:rPr lang="es-CO" sz="1200" b="1" dirty="0">
                <a:solidFill>
                  <a:srgbClr val="77933C"/>
                </a:solidFill>
              </a:rPr>
              <a:t>: GESTIÓN INTEGRAL DEL RECURSO </a:t>
            </a:r>
            <a:r>
              <a:rPr lang="es-CO" sz="1200" b="1" dirty="0" smtClean="0">
                <a:solidFill>
                  <a:srgbClr val="77933C"/>
                </a:solidFill>
              </a:rPr>
              <a:t>HÍDRICO</a:t>
            </a:r>
          </a:p>
          <a:p>
            <a:pPr algn="ctr">
              <a:lnSpc>
                <a:spcPct val="90000"/>
              </a:lnSpc>
            </a:pPr>
            <a:endParaRPr lang="es-ES_tradnl" sz="1200" dirty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OBJETIVO:</a:t>
            </a:r>
            <a:r>
              <a:rPr lang="es-CO" sz="1200" dirty="0">
                <a:solidFill>
                  <a:srgbClr val="77933C"/>
                </a:solidFill>
              </a:rPr>
              <a:t> </a:t>
            </a:r>
            <a:r>
              <a:rPr lang="es-CO" sz="1200" dirty="0"/>
              <a:t>Desarrollar acciones para garantizar la sostenibilidad del recurso hídrico en la jurisdicción de </a:t>
            </a:r>
            <a:r>
              <a:rPr lang="es-CO" sz="1200" dirty="0" smtClean="0"/>
              <a:t>CORPOAMAZONIA</a:t>
            </a:r>
            <a:r>
              <a:rPr lang="es-ES_tradnl" sz="1200" dirty="0" smtClean="0"/>
              <a:t>.</a:t>
            </a:r>
          </a:p>
          <a:p>
            <a:pPr>
              <a:lnSpc>
                <a:spcPct val="90000"/>
              </a:lnSpc>
            </a:pPr>
            <a:endParaRPr lang="es-ES_tradnl" sz="1200" dirty="0"/>
          </a:p>
          <a:p>
            <a:pPr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PROYECTOS</a:t>
            </a:r>
            <a:endParaRPr lang="es-ES_tradnl" sz="1200" dirty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endParaRPr lang="es-ES_tradnl" sz="1200" dirty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/>
              <a:t>Protección, conservación y manejo integrado de  cuencas hidrográficas en la Jurisdicción de </a:t>
            </a:r>
            <a:r>
              <a:rPr lang="es-CO" sz="1200" dirty="0" smtClean="0"/>
              <a:t>CORPOAMAZONIA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Implementación </a:t>
            </a:r>
            <a:r>
              <a:rPr lang="es-CO" sz="1200" dirty="0"/>
              <a:t>de Planes de Ordenación y Manejo de Cuencas y Micro cuencas </a:t>
            </a:r>
            <a:r>
              <a:rPr lang="es-CO" sz="1200" dirty="0" smtClean="0"/>
              <a:t>Hidrográficas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Formulación </a:t>
            </a:r>
            <a:r>
              <a:rPr lang="es-CO" sz="1200" dirty="0"/>
              <a:t>del Plan de Manejo de Aguas </a:t>
            </a:r>
            <a:r>
              <a:rPr lang="es-CO" sz="1200" dirty="0" smtClean="0"/>
              <a:t>Subterráneas</a:t>
            </a:r>
            <a:r>
              <a:rPr lang="es-ES_tradnl" sz="1200" dirty="0" smtClean="0"/>
              <a:t>.</a:t>
            </a:r>
            <a:endParaRPr lang="es-ES_tradnl" sz="1200" dirty="0"/>
          </a:p>
        </p:txBody>
      </p:sp>
      <p:sp>
        <p:nvSpPr>
          <p:cNvPr id="16" name="Rectángulo 15"/>
          <p:cNvSpPr/>
          <p:nvPr/>
        </p:nvSpPr>
        <p:spPr>
          <a:xfrm>
            <a:off x="2056841" y="979501"/>
            <a:ext cx="3250547" cy="705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Corpoamazonia</a:t>
            </a: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 Integralmente </a:t>
            </a: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</a:rPr>
              <a:t>Humana</a:t>
            </a:r>
            <a:r>
              <a:rPr lang="es-CO" sz="14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PROGRAMA: SERVICIO AMBIENTAL</a:t>
            </a:r>
          </a:p>
          <a:p>
            <a:pPr algn="ctr">
              <a:lnSpc>
                <a:spcPct val="90000"/>
              </a:lnSpc>
            </a:pPr>
            <a:r>
              <a:rPr lang="es-CO" sz="1400" i="1" dirty="0" smtClean="0"/>
              <a:t> </a:t>
            </a:r>
            <a:endParaRPr lang="es-CO" sz="1400" i="1" dirty="0"/>
          </a:p>
        </p:txBody>
      </p:sp>
      <p:pic>
        <p:nvPicPr>
          <p:cNvPr id="17" name="Imagen 16" descr="Canalendres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333" y="2081632"/>
            <a:ext cx="1798667" cy="24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pic>
        <p:nvPicPr>
          <p:cNvPr id="10" name="Imagen 9" descr="Macintosh HD:Users:jhonatanburbano:Pictures:fotografia de putumayo:Putumayo Fotos Mundo:CEA (9)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5332" y="2064354"/>
            <a:ext cx="1798668" cy="2509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66539" y="1896571"/>
            <a:ext cx="6427910" cy="308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SUBPROGRAMA: GESTIÓN INTEGRAL DE LA </a:t>
            </a:r>
            <a:r>
              <a:rPr lang="es-CO" sz="1200" b="1" dirty="0" smtClean="0">
                <a:solidFill>
                  <a:srgbClr val="77933C"/>
                </a:solidFill>
              </a:rPr>
              <a:t>BIODIVERSIDAD</a:t>
            </a:r>
          </a:p>
          <a:p>
            <a:pPr>
              <a:lnSpc>
                <a:spcPct val="90000"/>
              </a:lnSpc>
            </a:pPr>
            <a:endParaRPr lang="es-ES_tradnl" sz="1200" dirty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OBJETIVO: </a:t>
            </a:r>
            <a:r>
              <a:rPr lang="es-CO" sz="1200" dirty="0"/>
              <a:t>Planificar, concertar e implementar estrategias de conservación y manejo sostenible de los ecosistemas estratégicos y biodiversidad de la Jurisdicción de CORPOAMAZONIA.</a:t>
            </a:r>
            <a:r>
              <a:rPr lang="es-ES_tradnl" sz="1200" dirty="0"/>
              <a:t> </a:t>
            </a:r>
            <a:endParaRPr lang="es-ES_tradnl" sz="1200" dirty="0" smtClean="0"/>
          </a:p>
          <a:p>
            <a:pPr>
              <a:lnSpc>
                <a:spcPct val="90000"/>
              </a:lnSpc>
            </a:pPr>
            <a:endParaRPr lang="es-ES_tradnl" sz="1200" dirty="0" smtClean="0"/>
          </a:p>
          <a:p>
            <a:pPr>
              <a:lnSpc>
                <a:spcPct val="90000"/>
              </a:lnSpc>
            </a:pPr>
            <a:r>
              <a:rPr lang="es-ES_tradnl" sz="1200" b="1" dirty="0" smtClean="0">
                <a:solidFill>
                  <a:srgbClr val="77933C"/>
                </a:solidFill>
              </a:rPr>
              <a:t>PROYECTOS</a:t>
            </a:r>
          </a:p>
          <a:p>
            <a:pPr>
              <a:lnSpc>
                <a:spcPct val="90000"/>
              </a:lnSpc>
            </a:pPr>
            <a:endParaRPr lang="es-ES_tradnl" sz="1200" b="1" dirty="0">
              <a:solidFill>
                <a:srgbClr val="77933C"/>
              </a:solidFill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/>
              <a:t>Protección y conservación de fauna y flora y valoración de uso y riesgo</a:t>
            </a:r>
            <a:endParaRPr lang="es-ES_tradnl" sz="1200" dirty="0"/>
          </a:p>
          <a:p>
            <a:pPr>
              <a:lnSpc>
                <a:spcPct val="90000"/>
              </a:lnSpc>
            </a:pPr>
            <a:endParaRPr lang="es-CO" sz="1200" dirty="0" smtClean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Implementación </a:t>
            </a:r>
            <a:r>
              <a:rPr lang="es-CO" sz="1200" dirty="0"/>
              <a:t>de actividades de intervención de áreas de restauración ecológica en la jurisdicción de CORPOAMAZONIA</a:t>
            </a:r>
            <a:endParaRPr lang="es-ES_tradnl" sz="1200" dirty="0"/>
          </a:p>
          <a:p>
            <a:pPr>
              <a:lnSpc>
                <a:spcPct val="90000"/>
              </a:lnSpc>
            </a:pPr>
            <a:r>
              <a:rPr lang="es-CO" sz="1200" dirty="0"/>
              <a:t> </a:t>
            </a:r>
            <a:endParaRPr lang="es-ES_tradnl" sz="1200" dirty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Implementación </a:t>
            </a:r>
            <a:r>
              <a:rPr lang="es-CO" sz="1200" dirty="0"/>
              <a:t>de proyectos para la producción y consumo sostenible y biocomercio</a:t>
            </a:r>
            <a:r>
              <a:rPr lang="es-ES_tradnl" sz="1200" dirty="0"/>
              <a:t> </a:t>
            </a:r>
            <a:endParaRPr lang="es-ES_tradnl" sz="1200" dirty="0" smtClean="0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>
              <a:lnSpc>
                <a:spcPct val="90000"/>
              </a:lnSpc>
            </a:pPr>
            <a:endParaRPr lang="es-ES_tradnl" sz="1200" dirty="0" smtClean="0"/>
          </a:p>
          <a:p>
            <a:pPr>
              <a:lnSpc>
                <a:spcPct val="90000"/>
              </a:lnSpc>
            </a:pPr>
            <a:endParaRPr lang="es-ES_tradnl" sz="1200" dirty="0"/>
          </a:p>
          <a:p>
            <a:pPr>
              <a:lnSpc>
                <a:spcPct val="90000"/>
              </a:lnSpc>
            </a:pPr>
            <a:endParaRPr lang="es-ES_tradnl" sz="1200" dirty="0" smtClean="0"/>
          </a:p>
          <a:p>
            <a:pPr>
              <a:lnSpc>
                <a:spcPct val="90000"/>
              </a:lnSpc>
            </a:pPr>
            <a:endParaRPr lang="es-ES_tradnl" sz="1200" dirty="0"/>
          </a:p>
        </p:txBody>
      </p:sp>
      <p:sp>
        <p:nvSpPr>
          <p:cNvPr id="12" name="Rectángulo 11"/>
          <p:cNvSpPr/>
          <p:nvPr/>
        </p:nvSpPr>
        <p:spPr>
          <a:xfrm>
            <a:off x="2056841" y="979501"/>
            <a:ext cx="3250547" cy="705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Corpoamazonia</a:t>
            </a: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 Integralmente </a:t>
            </a: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</a:rPr>
              <a:t>Humana</a:t>
            </a:r>
            <a:r>
              <a:rPr lang="es-CO" sz="14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PROGRAMA: SERVICIO AMBIENTAL</a:t>
            </a:r>
          </a:p>
          <a:p>
            <a:pPr algn="ctr">
              <a:lnSpc>
                <a:spcPct val="90000"/>
              </a:lnSpc>
            </a:pPr>
            <a:r>
              <a:rPr lang="es-CO" sz="1400" i="1" dirty="0" smtClean="0"/>
              <a:t> </a:t>
            </a:r>
            <a:endParaRPr lang="es-CO" sz="1400" i="1" dirty="0"/>
          </a:p>
        </p:txBody>
      </p:sp>
    </p:spTree>
    <p:extLst>
      <p:ext uri="{BB962C8B-B14F-4D97-AF65-F5344CB8AC3E}">
        <p14:creationId xmlns:p14="http://schemas.microsoft.com/office/powerpoint/2010/main" val="1503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466539" y="1824257"/>
            <a:ext cx="6427910" cy="308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200" b="1" dirty="0" smtClean="0"/>
              <a:t> </a:t>
            </a:r>
            <a:r>
              <a:rPr lang="es-CO" sz="1200" b="1" dirty="0">
                <a:solidFill>
                  <a:srgbClr val="77933C"/>
                </a:solidFill>
              </a:rPr>
              <a:t>SUBPROGRAMA: EDUCACIÓN AMBIENTAL </a:t>
            </a:r>
            <a:r>
              <a:rPr lang="es-CO" sz="1200" b="1" dirty="0" smtClean="0">
                <a:solidFill>
                  <a:srgbClr val="77933C"/>
                </a:solidFill>
              </a:rPr>
              <a:t>INTEGRAL</a:t>
            </a:r>
          </a:p>
          <a:p>
            <a:pPr algn="ctr">
              <a:lnSpc>
                <a:spcPct val="90000"/>
              </a:lnSpc>
            </a:pPr>
            <a:endParaRPr lang="es-ES_tradnl" sz="1200" dirty="0"/>
          </a:p>
          <a:p>
            <a:pPr algn="just"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OBJETIVO:</a:t>
            </a:r>
            <a:r>
              <a:rPr lang="es-CO" sz="1200" dirty="0">
                <a:solidFill>
                  <a:srgbClr val="77933C"/>
                </a:solidFill>
              </a:rPr>
              <a:t> </a:t>
            </a:r>
            <a:r>
              <a:rPr lang="es-CO" sz="1200" dirty="0"/>
              <a:t>Implementar el proceso educativo en sus diversos niveles, a través de la transmisión de conocimientos y de la </a:t>
            </a:r>
            <a:r>
              <a:rPr lang="es-CO" sz="1200" dirty="0" smtClean="0"/>
              <a:t>enseñanza </a:t>
            </a:r>
            <a:r>
              <a:rPr lang="es-CO" sz="1200" dirty="0"/>
              <a:t>orientados a la </a:t>
            </a:r>
            <a:r>
              <a:rPr lang="es-CO" sz="1200" dirty="0" smtClean="0"/>
              <a:t>protección </a:t>
            </a:r>
            <a:r>
              <a:rPr lang="es-CO" sz="1200" dirty="0"/>
              <a:t>ambiental, </a:t>
            </a:r>
            <a:r>
              <a:rPr lang="es-CO" sz="1200" dirty="0" smtClean="0"/>
              <a:t>integración </a:t>
            </a:r>
            <a:r>
              <a:rPr lang="es-CO" sz="1200" dirty="0"/>
              <a:t>de </a:t>
            </a:r>
            <a:r>
              <a:rPr lang="es-CO" sz="1200" dirty="0" smtClean="0"/>
              <a:t>valores</a:t>
            </a:r>
            <a:r>
              <a:rPr lang="es-CO" sz="1200" dirty="0"/>
              <a:t> </a:t>
            </a:r>
            <a:r>
              <a:rPr lang="es-CO" sz="1200" dirty="0" smtClean="0"/>
              <a:t>y cambio de </a:t>
            </a:r>
            <a:r>
              <a:rPr lang="es-CO" sz="1200" dirty="0"/>
              <a:t>hábitos y </a:t>
            </a:r>
            <a:r>
              <a:rPr lang="es-CO" sz="1200" dirty="0" smtClean="0"/>
              <a:t>conductas para la conservacion.</a:t>
            </a:r>
            <a:r>
              <a:rPr lang="es-ES_tradnl" sz="1200" dirty="0" smtClean="0"/>
              <a:t> </a:t>
            </a:r>
          </a:p>
          <a:p>
            <a:pPr>
              <a:lnSpc>
                <a:spcPct val="90000"/>
              </a:lnSpc>
            </a:pPr>
            <a:endParaRPr lang="es-ES_tradnl" sz="1200" dirty="0" smtClean="0"/>
          </a:p>
          <a:p>
            <a:pPr>
              <a:lnSpc>
                <a:spcPct val="90000"/>
              </a:lnSpc>
            </a:pPr>
            <a:r>
              <a:rPr lang="es-ES_tradnl" sz="1200" b="1" dirty="0" smtClean="0">
                <a:solidFill>
                  <a:srgbClr val="77933C"/>
                </a:solidFill>
              </a:rPr>
              <a:t>PROYECTOS</a:t>
            </a:r>
          </a:p>
          <a:p>
            <a:pPr>
              <a:lnSpc>
                <a:spcPct val="90000"/>
              </a:lnSpc>
            </a:pPr>
            <a:endParaRPr lang="es-ES_tradnl" sz="1200" dirty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/>
              <a:t>Implementar una oficina especializada de comunicaciones para la educación ambiental </a:t>
            </a:r>
            <a:r>
              <a:rPr lang="es-CO" sz="1200" dirty="0" smtClean="0"/>
              <a:t>para </a:t>
            </a:r>
            <a:r>
              <a:rPr lang="es-CO" sz="1200" dirty="0"/>
              <a:t>la creación e impresión de estrategias </a:t>
            </a:r>
            <a:r>
              <a:rPr lang="es-CO" sz="1200" dirty="0" smtClean="0"/>
              <a:t>ambientales en </a:t>
            </a:r>
            <a:r>
              <a:rPr lang="es-CO" sz="1200" dirty="0"/>
              <a:t>la jurisdicción de CORPOAMAZONIA</a:t>
            </a:r>
            <a:r>
              <a:rPr lang="es-CO" sz="1200" dirty="0" smtClean="0"/>
              <a:t>.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 smtClean="0"/>
              <a:t>Construir  </a:t>
            </a:r>
            <a:r>
              <a:rPr lang="es-CO" sz="1200" dirty="0"/>
              <a:t>un espacio radial de educación ambiental que permita el diálogo de los conceptos sobre una amazonia integralmente humana, entre los actores de la política pública del país y los habitantes de la jurisdicción de </a:t>
            </a:r>
            <a:r>
              <a:rPr lang="es-CO" sz="1200" dirty="0" smtClean="0"/>
              <a:t>Corpoamazonia.</a:t>
            </a:r>
            <a:endParaRPr lang="es-ES_tradnl" sz="1200" dirty="0" smtClean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endParaRPr lang="es-ES_tradnl" sz="1200" dirty="0"/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CO" sz="1200" dirty="0"/>
              <a:t>Creación de equipos ambientales para la divulgación de la educación ambiental en </a:t>
            </a:r>
            <a:r>
              <a:rPr lang="es-CO" sz="1200" dirty="0" smtClean="0"/>
              <a:t>colectividades</a:t>
            </a:r>
            <a:r>
              <a:rPr lang="es-CO" sz="1200" dirty="0"/>
              <a:t>; educativas, comunidades indígenas, comunidades afrocolombianas, grupos ecológicos, juntas de acción comunal, como herramienta </a:t>
            </a:r>
            <a:r>
              <a:rPr lang="es-CO" sz="1200" dirty="0" smtClean="0"/>
              <a:t>de conservación del </a:t>
            </a:r>
            <a:r>
              <a:rPr lang="es-CO" sz="1200" dirty="0"/>
              <a:t>patrimonio natural y </a:t>
            </a:r>
            <a:r>
              <a:rPr lang="es-CO" sz="1200" dirty="0" smtClean="0"/>
              <a:t>ancestral.</a:t>
            </a:r>
            <a:endParaRPr lang="es-ES_tradnl" sz="1200" dirty="0"/>
          </a:p>
        </p:txBody>
      </p:sp>
      <p:sp>
        <p:nvSpPr>
          <p:cNvPr id="9" name="Rectángulo 8"/>
          <p:cNvSpPr/>
          <p:nvPr/>
        </p:nvSpPr>
        <p:spPr>
          <a:xfrm>
            <a:off x="2056841" y="979501"/>
            <a:ext cx="3250547" cy="705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Corpoamazonia</a:t>
            </a: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 Integralmente </a:t>
            </a: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</a:rPr>
              <a:t>Humana</a:t>
            </a:r>
            <a:r>
              <a:rPr lang="es-CO" sz="14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PROGRAMA: SERVICIO AMBIENTAL</a:t>
            </a:r>
          </a:p>
          <a:p>
            <a:pPr algn="ctr">
              <a:lnSpc>
                <a:spcPct val="90000"/>
              </a:lnSpc>
            </a:pPr>
            <a:r>
              <a:rPr lang="es-CO" sz="1400" i="1" dirty="0" smtClean="0"/>
              <a:t> </a:t>
            </a:r>
            <a:endParaRPr lang="es-CO" sz="1400" i="1" dirty="0"/>
          </a:p>
        </p:txBody>
      </p:sp>
      <p:pic>
        <p:nvPicPr>
          <p:cNvPr id="2" name="Imagen 1" descr="DSC06136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380" y="2116668"/>
            <a:ext cx="1795619" cy="24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79" y="501088"/>
            <a:ext cx="1593266" cy="132316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7588446" y="4743060"/>
            <a:ext cx="1337822" cy="790724"/>
            <a:chOff x="7588446" y="4743060"/>
            <a:chExt cx="1337822" cy="790724"/>
          </a:xfrm>
        </p:grpSpPr>
        <p:pic>
          <p:nvPicPr>
            <p:cNvPr id="6" name="Imagen 5" descr="escudo-ministerio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5163" y="5202979"/>
              <a:ext cx="824389" cy="330805"/>
            </a:xfrm>
            <a:prstGeom prst="rect">
              <a:avLst/>
            </a:prstGeom>
          </p:spPr>
        </p:pic>
        <p:pic>
          <p:nvPicPr>
            <p:cNvPr id="7" name="Imagen 6" descr="LOGO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8446" y="4743060"/>
              <a:ext cx="1337822" cy="336113"/>
            </a:xfrm>
            <a:prstGeom prst="rect">
              <a:avLst/>
            </a:prstGeom>
          </p:spPr>
        </p:pic>
      </p:grpSp>
      <p:pic>
        <p:nvPicPr>
          <p:cNvPr id="9" name="Imagen 8" descr="Macintosh HD:Users:jhonatanburbano:Pictures:fotografia de putumayo:fotos stand corpoamazonia 2:DSC06743.JPG"/>
          <p:cNvPicPr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5071" y="2116189"/>
            <a:ext cx="1808929" cy="2454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66539" y="1844442"/>
            <a:ext cx="6427910" cy="275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SUBPROGRAMA: CONTROL Y SEGUIMIENTO </a:t>
            </a:r>
            <a:r>
              <a:rPr lang="es-CO" sz="1200" b="1" dirty="0" smtClean="0">
                <a:solidFill>
                  <a:srgbClr val="77933C"/>
                </a:solidFill>
              </a:rPr>
              <a:t>AMBIENTAL</a:t>
            </a:r>
          </a:p>
          <a:p>
            <a:pPr algn="ctr">
              <a:lnSpc>
                <a:spcPct val="90000"/>
              </a:lnSpc>
            </a:pPr>
            <a:endParaRPr lang="es-ES_tradnl" sz="1200" dirty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s-CO" sz="1200" b="1" dirty="0">
                <a:solidFill>
                  <a:srgbClr val="77933C"/>
                </a:solidFill>
              </a:rPr>
              <a:t>OBJETIVO:</a:t>
            </a:r>
            <a:r>
              <a:rPr lang="es-CO" sz="1200" dirty="0">
                <a:solidFill>
                  <a:srgbClr val="77933C"/>
                </a:solidFill>
              </a:rPr>
              <a:t> </a:t>
            </a:r>
            <a:r>
              <a:rPr lang="es-CO" sz="1200" dirty="0"/>
              <a:t>Prevenir, mitigar y recuperar espacios y recursos de la oferta natural, que se han visto afectados por el establecimiento y desarrollo de actividades humanas y productivas extensivas o </a:t>
            </a:r>
            <a:r>
              <a:rPr lang="es-CO" sz="1200" dirty="0">
                <a:solidFill>
                  <a:srgbClr val="77933C"/>
                </a:solidFill>
              </a:rPr>
              <a:t>intensivas en la región.</a:t>
            </a:r>
            <a:r>
              <a:rPr lang="es-ES_tradnl" sz="1200" dirty="0">
                <a:solidFill>
                  <a:srgbClr val="77933C"/>
                </a:solidFill>
              </a:rPr>
              <a:t> </a:t>
            </a:r>
            <a:endParaRPr lang="es-ES_tradnl" sz="1200" dirty="0" smtClean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endParaRPr lang="es-ES_tradnl" sz="1200" dirty="0" smtClean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1200" b="1" dirty="0" smtClean="0">
                <a:solidFill>
                  <a:srgbClr val="77933C"/>
                </a:solidFill>
              </a:rPr>
              <a:t>PROYECTOS</a:t>
            </a:r>
          </a:p>
          <a:p>
            <a:pPr>
              <a:lnSpc>
                <a:spcPct val="90000"/>
              </a:lnSpc>
            </a:pPr>
            <a:endParaRPr lang="es-ES_tradnl" sz="1200" b="1" dirty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s-CO" sz="1200" dirty="0"/>
              <a:t>Prevención, manejo y control del tráfico de especies e invasiones biológicas</a:t>
            </a:r>
            <a:endParaRPr lang="es-ES_tradnl" sz="1200" dirty="0"/>
          </a:p>
          <a:p>
            <a:pPr>
              <a:lnSpc>
                <a:spcPct val="90000"/>
              </a:lnSpc>
            </a:pPr>
            <a:r>
              <a:rPr lang="es-CO" sz="1200" dirty="0"/>
              <a:t> </a:t>
            </a:r>
            <a:endParaRPr lang="es-ES_tradnl" sz="1200" dirty="0"/>
          </a:p>
          <a:p>
            <a:pPr>
              <a:lnSpc>
                <a:spcPct val="90000"/>
              </a:lnSpc>
            </a:pPr>
            <a:r>
              <a:rPr lang="es-CO" sz="1200" dirty="0" smtClean="0"/>
              <a:t>Proyectos </a:t>
            </a:r>
            <a:r>
              <a:rPr lang="es-CO" sz="1200" dirty="0"/>
              <a:t>con seguimiento ambiental con referencia a la totalidad de proyectos activos con licencias, permisos, concesiones y/o autorizaciones otorgadas</a:t>
            </a:r>
            <a:endParaRPr lang="es-ES_tradnl" sz="1200" dirty="0"/>
          </a:p>
          <a:p>
            <a:pPr>
              <a:lnSpc>
                <a:spcPct val="90000"/>
              </a:lnSpc>
            </a:pPr>
            <a:r>
              <a:rPr lang="es-CO" sz="1200" dirty="0"/>
              <a:t> </a:t>
            </a:r>
            <a:endParaRPr lang="es-ES_tradnl" sz="1200" dirty="0"/>
          </a:p>
          <a:p>
            <a:pPr>
              <a:lnSpc>
                <a:spcPct val="90000"/>
              </a:lnSpc>
            </a:pPr>
            <a:r>
              <a:rPr lang="es-CO" sz="1200" dirty="0" smtClean="0"/>
              <a:t>Municipios </a:t>
            </a:r>
            <a:r>
              <a:rPr lang="es-CO" sz="1200" dirty="0"/>
              <a:t>con acceso a sitios de disposición final de residuos sólidos técnicamente adecuados y autorizados por la Corporación (rellenos sanitarios, celdas transitorias) con referencia al total de municipios de la jurisdicción</a:t>
            </a:r>
            <a:r>
              <a:rPr lang="es-ES_tradnl" sz="1200" dirty="0"/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056841" y="979501"/>
            <a:ext cx="3250547" cy="705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Corpoamazonia</a:t>
            </a:r>
            <a:r>
              <a:rPr lang="es-CO" sz="1400" dirty="0">
                <a:solidFill>
                  <a:schemeClr val="accent3">
                    <a:lumMod val="75000"/>
                  </a:schemeClr>
                </a:solidFill>
              </a:rPr>
              <a:t> Integralmente </a:t>
            </a: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</a:rPr>
              <a:t>Humana</a:t>
            </a:r>
            <a:r>
              <a:rPr lang="es-CO" sz="14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PROGRAMA: SERVICIO AMBIENTAL</a:t>
            </a:r>
          </a:p>
          <a:p>
            <a:pPr algn="ctr">
              <a:lnSpc>
                <a:spcPct val="90000"/>
              </a:lnSpc>
            </a:pPr>
            <a:r>
              <a:rPr lang="es-CO" sz="1400" i="1" dirty="0" smtClean="0"/>
              <a:t> </a:t>
            </a:r>
            <a:endParaRPr lang="es-CO" sz="1400" i="1" dirty="0"/>
          </a:p>
        </p:txBody>
      </p:sp>
    </p:spTree>
    <p:extLst>
      <p:ext uri="{BB962C8B-B14F-4D97-AF65-F5344CB8AC3E}">
        <p14:creationId xmlns:p14="http://schemas.microsoft.com/office/powerpoint/2010/main" val="19236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701</Words>
  <Application>Microsoft Office PowerPoint</Application>
  <PresentationFormat>Presentación en pantalla (16:10)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Jhonatan Burbano</dc:creator>
  <cp:lastModifiedBy>Jairo Fernando Luna Perez</cp:lastModifiedBy>
  <cp:revision>28</cp:revision>
  <dcterms:created xsi:type="dcterms:W3CDTF">2015-11-12T21:19:01Z</dcterms:created>
  <dcterms:modified xsi:type="dcterms:W3CDTF">2015-12-17T16:36:02Z</dcterms:modified>
</cp:coreProperties>
</file>