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3" r:id="rId3"/>
    <p:sldId id="269" r:id="rId4"/>
    <p:sldId id="272" r:id="rId5"/>
    <p:sldId id="271" r:id="rId6"/>
    <p:sldId id="257" r:id="rId7"/>
    <p:sldId id="268" r:id="rId8"/>
    <p:sldId id="275" r:id="rId9"/>
    <p:sldId id="270" r:id="rId10"/>
    <p:sldId id="276" r:id="rId11"/>
    <p:sldId id="277" r:id="rId12"/>
    <p:sldId id="258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202"/>
    <a:srgbClr val="FC9204"/>
    <a:srgbClr val="DF2B2B"/>
    <a:srgbClr val="FBA905"/>
    <a:srgbClr val="CFBB71"/>
    <a:srgbClr val="CCA274"/>
    <a:srgbClr val="0083E6"/>
    <a:srgbClr val="1D5AE3"/>
    <a:srgbClr val="99FF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E6C85-3973-4448-B556-E0CD389F2272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A5CD8B8F-4547-46BB-A1D3-492BD90E6EF1}">
      <dgm:prSet phldrT="[Texto]" custT="1"/>
      <dgm:spPr/>
      <dgm:t>
        <a:bodyPr/>
        <a:lstStyle/>
        <a:p>
          <a:r>
            <a:rPr lang="es-CO" sz="1200" b="1" dirty="0" smtClean="0"/>
            <a:t>Objetivo 11: </a:t>
          </a:r>
          <a:r>
            <a:rPr lang="es-CO" sz="1200" dirty="0" smtClean="0"/>
            <a:t>Lograr que las ciudades y los asentamientos humanos sean inclusivos, seguros, </a:t>
          </a:r>
          <a:r>
            <a:rPr lang="es-CO" sz="1200" dirty="0" err="1" smtClean="0"/>
            <a:t>resilientes</a:t>
          </a:r>
          <a:r>
            <a:rPr lang="es-CO" sz="1200" dirty="0" smtClean="0"/>
            <a:t> y sostenibles</a:t>
          </a:r>
        </a:p>
      </dgm:t>
    </dgm:pt>
    <dgm:pt modelId="{171AF4E1-592F-4C9C-87E0-B16F2C16FAC7}" type="parTrans" cxnId="{C1ACB627-A25B-4FD5-A6CA-B66F3D14594F}">
      <dgm:prSet/>
      <dgm:spPr/>
      <dgm:t>
        <a:bodyPr/>
        <a:lstStyle/>
        <a:p>
          <a:endParaRPr lang="es-CO"/>
        </a:p>
      </dgm:t>
    </dgm:pt>
    <dgm:pt modelId="{698BB02B-0A3C-4950-9E84-99FF97BA31D9}" type="sibTrans" cxnId="{C1ACB627-A25B-4FD5-A6CA-B66F3D14594F}">
      <dgm:prSet/>
      <dgm:spPr/>
      <dgm:t>
        <a:bodyPr/>
        <a:lstStyle/>
        <a:p>
          <a:endParaRPr lang="es-CO"/>
        </a:p>
      </dgm:t>
    </dgm:pt>
    <dgm:pt modelId="{EF01CF61-901E-40DC-AD55-F5C5EC24BF1B}">
      <dgm:prSet phldrT="[Texto]" custT="1"/>
      <dgm:spPr/>
      <dgm:t>
        <a:bodyPr/>
        <a:lstStyle/>
        <a:p>
          <a:pPr algn="ctr"/>
          <a:r>
            <a:rPr lang="es-CO" sz="2000" b="1" dirty="0" smtClean="0"/>
            <a:t>ACUERDOS O CONVENIOS INTERNACIONALES / OBJETIVOS DE DESARROLLO SOSTENIBLE</a:t>
          </a:r>
          <a:endParaRPr lang="es-CO" sz="2000" dirty="0"/>
        </a:p>
      </dgm:t>
    </dgm:pt>
    <dgm:pt modelId="{D700FDA4-7183-48E5-BDC8-A96E0C20E654}" type="parTrans" cxnId="{BD7E5115-B744-440C-91B5-BE04D7AE0D9E}">
      <dgm:prSet/>
      <dgm:spPr/>
      <dgm:t>
        <a:bodyPr/>
        <a:lstStyle/>
        <a:p>
          <a:endParaRPr lang="es-CO"/>
        </a:p>
      </dgm:t>
    </dgm:pt>
    <dgm:pt modelId="{3BCD659C-E66E-4C55-BA91-A9BA20ABF811}" type="sibTrans" cxnId="{BD7E5115-B744-440C-91B5-BE04D7AE0D9E}">
      <dgm:prSet/>
      <dgm:spPr/>
      <dgm:t>
        <a:bodyPr/>
        <a:lstStyle/>
        <a:p>
          <a:endParaRPr lang="es-CO"/>
        </a:p>
      </dgm:t>
    </dgm:pt>
    <dgm:pt modelId="{106A582C-7106-41B6-8F2C-CD888D43A84C}">
      <dgm:prSet phldrT="[Texto]" custT="1"/>
      <dgm:spPr/>
      <dgm:t>
        <a:bodyPr/>
        <a:lstStyle/>
        <a:p>
          <a:pPr algn="ctr"/>
          <a:endParaRPr lang="es-CO" sz="1100" dirty="0"/>
        </a:p>
      </dgm:t>
    </dgm:pt>
    <dgm:pt modelId="{14E9C5C6-FE78-4C8B-8589-BC71401FB927}" type="parTrans" cxnId="{BA86680E-0AFA-4B7B-A183-815CCFF14D74}">
      <dgm:prSet/>
      <dgm:spPr/>
      <dgm:t>
        <a:bodyPr/>
        <a:lstStyle/>
        <a:p>
          <a:endParaRPr lang="es-CO"/>
        </a:p>
      </dgm:t>
    </dgm:pt>
    <dgm:pt modelId="{93BF74F1-CBAA-4C9B-B1D1-58C2155EC21E}" type="sibTrans" cxnId="{BA86680E-0AFA-4B7B-A183-815CCFF14D74}">
      <dgm:prSet/>
      <dgm:spPr/>
      <dgm:t>
        <a:bodyPr/>
        <a:lstStyle/>
        <a:p>
          <a:endParaRPr lang="es-CO"/>
        </a:p>
      </dgm:t>
    </dgm:pt>
    <dgm:pt modelId="{AA93C888-2027-4D14-8736-AAB72D7C4995}">
      <dgm:prSet phldrT="[Texto]" custT="1"/>
      <dgm:spPr/>
      <dgm:t>
        <a:bodyPr/>
        <a:lstStyle/>
        <a:p>
          <a:pPr algn="ctr"/>
          <a:r>
            <a:rPr lang="es-CO" sz="2000" b="1" dirty="0" smtClean="0"/>
            <a:t>PLAN NACIONAL DE DESARROLLO 2014 – 2018 </a:t>
          </a:r>
          <a:r>
            <a:rPr lang="es-CO" sz="2000" b="1" i="1" dirty="0" smtClean="0"/>
            <a:t>“Todos por un nuevo país”</a:t>
          </a:r>
          <a:endParaRPr lang="es-CO" sz="2000" dirty="0"/>
        </a:p>
      </dgm:t>
    </dgm:pt>
    <dgm:pt modelId="{4F026B38-8DA6-4CDB-A821-5F346C6E6D5F}" type="parTrans" cxnId="{5E8A721F-6033-441D-B6BC-EE14503E062C}">
      <dgm:prSet/>
      <dgm:spPr/>
      <dgm:t>
        <a:bodyPr/>
        <a:lstStyle/>
        <a:p>
          <a:endParaRPr lang="es-CO"/>
        </a:p>
      </dgm:t>
    </dgm:pt>
    <dgm:pt modelId="{8B1C591D-0CBC-4E6B-8B01-1F21C6752C83}" type="sibTrans" cxnId="{5E8A721F-6033-441D-B6BC-EE14503E062C}">
      <dgm:prSet/>
      <dgm:spPr/>
      <dgm:t>
        <a:bodyPr/>
        <a:lstStyle/>
        <a:p>
          <a:endParaRPr lang="es-CO"/>
        </a:p>
      </dgm:t>
    </dgm:pt>
    <dgm:pt modelId="{48CBE1EA-A631-4D69-A5C1-D5EDA114A9DB}">
      <dgm:prSet phldrT="[Texto]" custT="1"/>
      <dgm:spPr/>
      <dgm:t>
        <a:bodyPr/>
        <a:lstStyle/>
        <a:p>
          <a:r>
            <a:rPr lang="es-CO" sz="1200" dirty="0" smtClean="0"/>
            <a:t>Decreto único reglamentario No.1076 de 26 de mayo de 2015, del sector ambiente y desarrollo sostenible</a:t>
          </a:r>
          <a:endParaRPr lang="es-CO" sz="1200" dirty="0"/>
        </a:p>
      </dgm:t>
    </dgm:pt>
    <dgm:pt modelId="{09961B9E-8546-4E3B-839F-4822F3C83399}" type="parTrans" cxnId="{10A7DC76-BB4C-4175-8928-85A97062966B}">
      <dgm:prSet/>
      <dgm:spPr/>
      <dgm:t>
        <a:bodyPr/>
        <a:lstStyle/>
        <a:p>
          <a:endParaRPr lang="es-CO"/>
        </a:p>
      </dgm:t>
    </dgm:pt>
    <dgm:pt modelId="{A128CD42-95B4-4AA6-9B5A-9F5BDD254EB5}" type="sibTrans" cxnId="{10A7DC76-BB4C-4175-8928-85A97062966B}">
      <dgm:prSet custT="1"/>
      <dgm:spPr/>
      <dgm:t>
        <a:bodyPr/>
        <a:lstStyle/>
        <a:p>
          <a:r>
            <a:rPr lang="es-CO" sz="1400" dirty="0" smtClean="0"/>
            <a:t>PNGR,</a:t>
          </a:r>
        </a:p>
        <a:p>
          <a:r>
            <a:rPr lang="es-CO" sz="1400" dirty="0" smtClean="0"/>
            <a:t>PNGIBSE</a:t>
          </a:r>
        </a:p>
        <a:p>
          <a:r>
            <a:rPr lang="es-CO" sz="1400" dirty="0" smtClean="0"/>
            <a:t>(2012-2020) </a:t>
          </a:r>
          <a:endParaRPr lang="es-CO" sz="1400" dirty="0"/>
        </a:p>
      </dgm:t>
    </dgm:pt>
    <dgm:pt modelId="{CC415AEF-5EC7-41E2-AFC9-371EC099D0B9}">
      <dgm:prSet phldrT="[Texto]" custT="1"/>
      <dgm:spPr/>
      <dgm:t>
        <a:bodyPr/>
        <a:lstStyle/>
        <a:p>
          <a:pPr algn="ctr"/>
          <a:r>
            <a:rPr lang="es-CO" sz="2000" b="1" dirty="0" smtClean="0"/>
            <a:t>POLÍTICAS Y LINEAMIENTOS DEL MADS / NORMATIVA AMBIENTAL</a:t>
          </a:r>
          <a:endParaRPr lang="es-CO" sz="2000" dirty="0"/>
        </a:p>
      </dgm:t>
    </dgm:pt>
    <dgm:pt modelId="{54E3ED65-3171-41E3-86F2-013B00F5D1F9}" type="parTrans" cxnId="{8E7CEFC1-B091-461C-ABE6-1A009E06287A}">
      <dgm:prSet/>
      <dgm:spPr/>
      <dgm:t>
        <a:bodyPr/>
        <a:lstStyle/>
        <a:p>
          <a:endParaRPr lang="es-CO"/>
        </a:p>
      </dgm:t>
    </dgm:pt>
    <dgm:pt modelId="{7A4E0149-FC6F-4AC6-883D-6648F76D26B0}" type="sibTrans" cxnId="{8E7CEFC1-B091-461C-ABE6-1A009E06287A}">
      <dgm:prSet/>
      <dgm:spPr/>
      <dgm:t>
        <a:bodyPr/>
        <a:lstStyle/>
        <a:p>
          <a:endParaRPr lang="es-CO"/>
        </a:p>
      </dgm:t>
    </dgm:pt>
    <dgm:pt modelId="{88BA9E9D-2496-4581-A30A-158547972144}" type="pres">
      <dgm:prSet presAssocID="{B7FE6C85-3973-4448-B556-E0CD389F227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2D5845DE-7467-4C5C-90E8-8AB26ED8750C}" type="pres">
      <dgm:prSet presAssocID="{A5CD8B8F-4547-46BB-A1D3-492BD90E6EF1}" presName="composite" presStyleCnt="0"/>
      <dgm:spPr/>
    </dgm:pt>
    <dgm:pt modelId="{8BE393DA-26BF-46D0-8743-0DB82702C7C8}" type="pres">
      <dgm:prSet presAssocID="{A5CD8B8F-4547-46BB-A1D3-492BD90E6EF1}" presName="Parent1" presStyleLbl="node1" presStyleIdx="0" presStyleCnt="6" custScaleX="113374" custLinFactNeighborX="-4353" custLinFactNeighborY="8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1B3E64-A555-4CD3-AC78-6D10DC64215B}" type="pres">
      <dgm:prSet presAssocID="{A5CD8B8F-4547-46BB-A1D3-492BD90E6EF1}" presName="Childtext1" presStyleLbl="revTx" presStyleIdx="0" presStyleCnt="3" custScaleX="112890" custScaleY="164489" custLinFactNeighborX="10833" custLinFactNeighborY="-274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83816E0-CCE8-45CF-AC55-BDFDD675C07D}" type="pres">
      <dgm:prSet presAssocID="{A5CD8B8F-4547-46BB-A1D3-492BD90E6EF1}" presName="BalanceSpacing" presStyleCnt="0"/>
      <dgm:spPr/>
    </dgm:pt>
    <dgm:pt modelId="{5405B332-BF45-4DAC-8DF9-3E9805A2D2CE}" type="pres">
      <dgm:prSet presAssocID="{A5CD8B8F-4547-46BB-A1D3-492BD90E6EF1}" presName="BalanceSpacing1" presStyleCnt="0"/>
      <dgm:spPr/>
    </dgm:pt>
    <dgm:pt modelId="{E81F8806-4C1D-43AA-AFC4-2C120206D08D}" type="pres">
      <dgm:prSet presAssocID="{698BB02B-0A3C-4950-9E84-99FF97BA31D9}" presName="Accent1Text" presStyleLbl="node1" presStyleIdx="1" presStyleCnt="6" custScaleX="108410" custLinFactNeighborX="-33085" custLinFactNeighborY="874"/>
      <dgm:spPr/>
      <dgm:t>
        <a:bodyPr/>
        <a:lstStyle/>
        <a:p>
          <a:endParaRPr lang="es-CO"/>
        </a:p>
      </dgm:t>
    </dgm:pt>
    <dgm:pt modelId="{1795E4CB-5E5B-4947-B876-E66F52EB68D8}" type="pres">
      <dgm:prSet presAssocID="{698BB02B-0A3C-4950-9E84-99FF97BA31D9}" presName="spaceBetweenRectangles" presStyleCnt="0"/>
      <dgm:spPr/>
    </dgm:pt>
    <dgm:pt modelId="{0DB7EC07-E05F-4FEB-968F-1EC37162E7A8}" type="pres">
      <dgm:prSet presAssocID="{106A582C-7106-41B6-8F2C-CD888D43A84C}" presName="composite" presStyleCnt="0"/>
      <dgm:spPr/>
    </dgm:pt>
    <dgm:pt modelId="{4EF6AF77-BB5D-43C1-8579-D1C9BA9F0B1B}" type="pres">
      <dgm:prSet presAssocID="{106A582C-7106-41B6-8F2C-CD888D43A84C}" presName="Parent1" presStyleLbl="node1" presStyleIdx="2" presStyleCnt="6" custScaleX="107703" custScaleY="106955" custLinFactNeighborX="-23429" custLinFactNeighborY="28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69AF601-9756-4352-B9CA-86EE379E95F2}" type="pres">
      <dgm:prSet presAssocID="{106A582C-7106-41B6-8F2C-CD888D43A84C}" presName="Childtext1" presStyleLbl="revTx" presStyleIdx="1" presStyleCnt="3" custScaleX="95769" custScaleY="127808" custLinFactNeighborX="-17009" custLinFactNeighborY="57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898033B-6FD1-499C-BC66-802C5109C125}" type="pres">
      <dgm:prSet presAssocID="{106A582C-7106-41B6-8F2C-CD888D43A84C}" presName="BalanceSpacing" presStyleCnt="0"/>
      <dgm:spPr/>
    </dgm:pt>
    <dgm:pt modelId="{12739683-01B5-45B2-8472-1EA15B170C3A}" type="pres">
      <dgm:prSet presAssocID="{106A582C-7106-41B6-8F2C-CD888D43A84C}" presName="BalanceSpacing1" presStyleCnt="0"/>
      <dgm:spPr/>
    </dgm:pt>
    <dgm:pt modelId="{D705518A-D7F6-45C7-BDFF-8CAF54EA5A9B}" type="pres">
      <dgm:prSet presAssocID="{93BF74F1-CBAA-4C9B-B1D1-58C2155EC21E}" presName="Accent1Text" presStyleLbl="node1" presStyleIdx="3" presStyleCnt="6" custScaleX="123690" custScaleY="102160" custLinFactNeighborX="13606" custLinFactNeighborY="953"/>
      <dgm:spPr/>
      <dgm:t>
        <a:bodyPr/>
        <a:lstStyle/>
        <a:p>
          <a:endParaRPr lang="es-CO"/>
        </a:p>
      </dgm:t>
    </dgm:pt>
    <dgm:pt modelId="{8E387675-B598-43B3-A33F-CAEC7C4EC5FD}" type="pres">
      <dgm:prSet presAssocID="{93BF74F1-CBAA-4C9B-B1D1-58C2155EC21E}" presName="spaceBetweenRectangles" presStyleCnt="0"/>
      <dgm:spPr/>
    </dgm:pt>
    <dgm:pt modelId="{9410C16C-A82B-4BB6-92FC-8E19292243F1}" type="pres">
      <dgm:prSet presAssocID="{48CBE1EA-A631-4D69-A5C1-D5EDA114A9DB}" presName="composite" presStyleCnt="0"/>
      <dgm:spPr/>
    </dgm:pt>
    <dgm:pt modelId="{FD47FDA3-F4D1-4BAF-AAB3-79D03136CACB}" type="pres">
      <dgm:prSet presAssocID="{48CBE1EA-A631-4D69-A5C1-D5EDA114A9DB}" presName="Parent1" presStyleLbl="node1" presStyleIdx="4" presStyleCnt="6" custScaleX="116624" custLinFactNeighborX="-1881" custLinFactNeighborY="12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A7573F8-6D09-46B0-A0C9-E4E7350508F2}" type="pres">
      <dgm:prSet presAssocID="{48CBE1EA-A631-4D69-A5C1-D5EDA114A9DB}" presName="Childtext1" presStyleLbl="revTx" presStyleIdx="2" presStyleCnt="3" custScaleX="105185" custScaleY="141879" custLinFactNeighborX="13902" custLinFactNeighborY="6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FA33498-B4E4-44B9-A848-A33E933C4A91}" type="pres">
      <dgm:prSet presAssocID="{48CBE1EA-A631-4D69-A5C1-D5EDA114A9DB}" presName="BalanceSpacing" presStyleCnt="0"/>
      <dgm:spPr/>
    </dgm:pt>
    <dgm:pt modelId="{3D426E06-CC04-4545-9460-E0085095BA34}" type="pres">
      <dgm:prSet presAssocID="{48CBE1EA-A631-4D69-A5C1-D5EDA114A9DB}" presName="BalanceSpacing1" presStyleCnt="0"/>
      <dgm:spPr/>
    </dgm:pt>
    <dgm:pt modelId="{9A53D5FE-9080-4E47-83F6-06D81F37E81A}" type="pres">
      <dgm:prSet presAssocID="{A128CD42-95B4-4AA6-9B5A-9F5BDD254EB5}" presName="Accent1Text" presStyleLbl="node1" presStyleIdx="5" presStyleCnt="6" custLinFactNeighborX="-38439" custLinFactNeighborY="-787"/>
      <dgm:spPr/>
      <dgm:t>
        <a:bodyPr/>
        <a:lstStyle/>
        <a:p>
          <a:endParaRPr lang="es-CO"/>
        </a:p>
      </dgm:t>
    </dgm:pt>
  </dgm:ptLst>
  <dgm:cxnLst>
    <dgm:cxn modelId="{10A7DC76-BB4C-4175-8928-85A97062966B}" srcId="{B7FE6C85-3973-4448-B556-E0CD389F2272}" destId="{48CBE1EA-A631-4D69-A5C1-D5EDA114A9DB}" srcOrd="2" destOrd="0" parTransId="{09961B9E-8546-4E3B-839F-4822F3C83399}" sibTransId="{A128CD42-95B4-4AA6-9B5A-9F5BDD254EB5}"/>
    <dgm:cxn modelId="{BE6476F1-11F9-4FD1-9FDD-89BFFE40561C}" type="presOf" srcId="{106A582C-7106-41B6-8F2C-CD888D43A84C}" destId="{4EF6AF77-BB5D-43C1-8579-D1C9BA9F0B1B}" srcOrd="0" destOrd="0" presId="urn:microsoft.com/office/officeart/2008/layout/AlternatingHexagons"/>
    <dgm:cxn modelId="{F99991AD-69E5-48E8-A993-1004F3DEA915}" type="presOf" srcId="{AA93C888-2027-4D14-8736-AAB72D7C4995}" destId="{569AF601-9756-4352-B9CA-86EE379E95F2}" srcOrd="0" destOrd="0" presId="urn:microsoft.com/office/officeart/2008/layout/AlternatingHexagons"/>
    <dgm:cxn modelId="{8D9C720D-4AA0-481E-99DA-30BB49800991}" type="presOf" srcId="{A5CD8B8F-4547-46BB-A1D3-492BD90E6EF1}" destId="{8BE393DA-26BF-46D0-8743-0DB82702C7C8}" srcOrd="0" destOrd="0" presId="urn:microsoft.com/office/officeart/2008/layout/AlternatingHexagons"/>
    <dgm:cxn modelId="{BD7E5115-B744-440C-91B5-BE04D7AE0D9E}" srcId="{A5CD8B8F-4547-46BB-A1D3-492BD90E6EF1}" destId="{EF01CF61-901E-40DC-AD55-F5C5EC24BF1B}" srcOrd="0" destOrd="0" parTransId="{D700FDA4-7183-48E5-BDC8-A96E0C20E654}" sibTransId="{3BCD659C-E66E-4C55-BA91-A9BA20ABF811}"/>
    <dgm:cxn modelId="{1ADB7535-7E06-4473-A5F3-9C43DB8E2F27}" type="presOf" srcId="{EF01CF61-901E-40DC-AD55-F5C5EC24BF1B}" destId="{661B3E64-A555-4CD3-AC78-6D10DC64215B}" srcOrd="0" destOrd="0" presId="urn:microsoft.com/office/officeart/2008/layout/AlternatingHexagons"/>
    <dgm:cxn modelId="{BA86680E-0AFA-4B7B-A183-815CCFF14D74}" srcId="{B7FE6C85-3973-4448-B556-E0CD389F2272}" destId="{106A582C-7106-41B6-8F2C-CD888D43A84C}" srcOrd="1" destOrd="0" parTransId="{14E9C5C6-FE78-4C8B-8589-BC71401FB927}" sibTransId="{93BF74F1-CBAA-4C9B-B1D1-58C2155EC21E}"/>
    <dgm:cxn modelId="{31508386-7E6B-4961-B5AA-3C77E4384FF7}" type="presOf" srcId="{CC415AEF-5EC7-41E2-AFC9-371EC099D0B9}" destId="{0A7573F8-6D09-46B0-A0C9-E4E7350508F2}" srcOrd="0" destOrd="0" presId="urn:microsoft.com/office/officeart/2008/layout/AlternatingHexagons"/>
    <dgm:cxn modelId="{03AACF21-74FF-47E3-BEB2-4D2421DBC63C}" type="presOf" srcId="{A128CD42-95B4-4AA6-9B5A-9F5BDD254EB5}" destId="{9A53D5FE-9080-4E47-83F6-06D81F37E81A}" srcOrd="0" destOrd="0" presId="urn:microsoft.com/office/officeart/2008/layout/AlternatingHexagons"/>
    <dgm:cxn modelId="{7854F30B-642D-4B7B-839F-AD3D3C7178CC}" type="presOf" srcId="{B7FE6C85-3973-4448-B556-E0CD389F2272}" destId="{88BA9E9D-2496-4581-A30A-158547972144}" srcOrd="0" destOrd="0" presId="urn:microsoft.com/office/officeart/2008/layout/AlternatingHexagons"/>
    <dgm:cxn modelId="{8E7CEFC1-B091-461C-ABE6-1A009E06287A}" srcId="{48CBE1EA-A631-4D69-A5C1-D5EDA114A9DB}" destId="{CC415AEF-5EC7-41E2-AFC9-371EC099D0B9}" srcOrd="0" destOrd="0" parTransId="{54E3ED65-3171-41E3-86F2-013B00F5D1F9}" sibTransId="{7A4E0149-FC6F-4AC6-883D-6648F76D26B0}"/>
    <dgm:cxn modelId="{C1ACB627-A25B-4FD5-A6CA-B66F3D14594F}" srcId="{B7FE6C85-3973-4448-B556-E0CD389F2272}" destId="{A5CD8B8F-4547-46BB-A1D3-492BD90E6EF1}" srcOrd="0" destOrd="0" parTransId="{171AF4E1-592F-4C9C-87E0-B16F2C16FAC7}" sibTransId="{698BB02B-0A3C-4950-9E84-99FF97BA31D9}"/>
    <dgm:cxn modelId="{614EF627-8D7A-4FD8-A054-F787BCB82B5F}" type="presOf" srcId="{48CBE1EA-A631-4D69-A5C1-D5EDA114A9DB}" destId="{FD47FDA3-F4D1-4BAF-AAB3-79D03136CACB}" srcOrd="0" destOrd="0" presId="urn:microsoft.com/office/officeart/2008/layout/AlternatingHexagons"/>
    <dgm:cxn modelId="{5E8A721F-6033-441D-B6BC-EE14503E062C}" srcId="{106A582C-7106-41B6-8F2C-CD888D43A84C}" destId="{AA93C888-2027-4D14-8736-AAB72D7C4995}" srcOrd="0" destOrd="0" parTransId="{4F026B38-8DA6-4CDB-A821-5F346C6E6D5F}" sibTransId="{8B1C591D-0CBC-4E6B-8B01-1F21C6752C83}"/>
    <dgm:cxn modelId="{8042946C-A015-46D9-8F94-85C4171893D4}" type="presOf" srcId="{93BF74F1-CBAA-4C9B-B1D1-58C2155EC21E}" destId="{D705518A-D7F6-45C7-BDFF-8CAF54EA5A9B}" srcOrd="0" destOrd="0" presId="urn:microsoft.com/office/officeart/2008/layout/AlternatingHexagons"/>
    <dgm:cxn modelId="{88B55FA5-94E9-4204-B27E-01887DEB38F7}" type="presOf" srcId="{698BB02B-0A3C-4950-9E84-99FF97BA31D9}" destId="{E81F8806-4C1D-43AA-AFC4-2C120206D08D}" srcOrd="0" destOrd="0" presId="urn:microsoft.com/office/officeart/2008/layout/AlternatingHexagons"/>
    <dgm:cxn modelId="{D4977A55-A8BE-449C-B583-1C087855C17B}" type="presParOf" srcId="{88BA9E9D-2496-4581-A30A-158547972144}" destId="{2D5845DE-7467-4C5C-90E8-8AB26ED8750C}" srcOrd="0" destOrd="0" presId="urn:microsoft.com/office/officeart/2008/layout/AlternatingHexagons"/>
    <dgm:cxn modelId="{D27CC3A8-50E8-4F73-BF56-A650C746EBA5}" type="presParOf" srcId="{2D5845DE-7467-4C5C-90E8-8AB26ED8750C}" destId="{8BE393DA-26BF-46D0-8743-0DB82702C7C8}" srcOrd="0" destOrd="0" presId="urn:microsoft.com/office/officeart/2008/layout/AlternatingHexagons"/>
    <dgm:cxn modelId="{F91C83C0-39AD-46B4-9A4B-0E023E5EFDC9}" type="presParOf" srcId="{2D5845DE-7467-4C5C-90E8-8AB26ED8750C}" destId="{661B3E64-A555-4CD3-AC78-6D10DC64215B}" srcOrd="1" destOrd="0" presId="urn:microsoft.com/office/officeart/2008/layout/AlternatingHexagons"/>
    <dgm:cxn modelId="{0C6899AD-F259-414D-BF00-4F2BBF103A0F}" type="presParOf" srcId="{2D5845DE-7467-4C5C-90E8-8AB26ED8750C}" destId="{F83816E0-CCE8-45CF-AC55-BDFDD675C07D}" srcOrd="2" destOrd="0" presId="urn:microsoft.com/office/officeart/2008/layout/AlternatingHexagons"/>
    <dgm:cxn modelId="{5A1043AF-AC0C-4D0B-8C59-D441571B6631}" type="presParOf" srcId="{2D5845DE-7467-4C5C-90E8-8AB26ED8750C}" destId="{5405B332-BF45-4DAC-8DF9-3E9805A2D2CE}" srcOrd="3" destOrd="0" presId="urn:microsoft.com/office/officeart/2008/layout/AlternatingHexagons"/>
    <dgm:cxn modelId="{681DEA25-425B-41C7-A8D7-424E89FBA9AA}" type="presParOf" srcId="{2D5845DE-7467-4C5C-90E8-8AB26ED8750C}" destId="{E81F8806-4C1D-43AA-AFC4-2C120206D08D}" srcOrd="4" destOrd="0" presId="urn:microsoft.com/office/officeart/2008/layout/AlternatingHexagons"/>
    <dgm:cxn modelId="{F5746F38-D3E8-4B62-87C4-F4FA50508B9F}" type="presParOf" srcId="{88BA9E9D-2496-4581-A30A-158547972144}" destId="{1795E4CB-5E5B-4947-B876-E66F52EB68D8}" srcOrd="1" destOrd="0" presId="urn:microsoft.com/office/officeart/2008/layout/AlternatingHexagons"/>
    <dgm:cxn modelId="{169B0CC2-A834-438E-B9EA-275C13C2627C}" type="presParOf" srcId="{88BA9E9D-2496-4581-A30A-158547972144}" destId="{0DB7EC07-E05F-4FEB-968F-1EC37162E7A8}" srcOrd="2" destOrd="0" presId="urn:microsoft.com/office/officeart/2008/layout/AlternatingHexagons"/>
    <dgm:cxn modelId="{37EC0FE1-63EE-4B82-A154-821A4013BEAE}" type="presParOf" srcId="{0DB7EC07-E05F-4FEB-968F-1EC37162E7A8}" destId="{4EF6AF77-BB5D-43C1-8579-D1C9BA9F0B1B}" srcOrd="0" destOrd="0" presId="urn:microsoft.com/office/officeart/2008/layout/AlternatingHexagons"/>
    <dgm:cxn modelId="{C5F8DD44-0983-4A6E-9C07-7B6FEC5C2482}" type="presParOf" srcId="{0DB7EC07-E05F-4FEB-968F-1EC37162E7A8}" destId="{569AF601-9756-4352-B9CA-86EE379E95F2}" srcOrd="1" destOrd="0" presId="urn:microsoft.com/office/officeart/2008/layout/AlternatingHexagons"/>
    <dgm:cxn modelId="{53772D14-8025-48B1-99C5-B1213E8CAEAA}" type="presParOf" srcId="{0DB7EC07-E05F-4FEB-968F-1EC37162E7A8}" destId="{6898033B-6FD1-499C-BC66-802C5109C125}" srcOrd="2" destOrd="0" presId="urn:microsoft.com/office/officeart/2008/layout/AlternatingHexagons"/>
    <dgm:cxn modelId="{1D658EDC-41FF-4FA8-8490-C17874A16C3E}" type="presParOf" srcId="{0DB7EC07-E05F-4FEB-968F-1EC37162E7A8}" destId="{12739683-01B5-45B2-8472-1EA15B170C3A}" srcOrd="3" destOrd="0" presId="urn:microsoft.com/office/officeart/2008/layout/AlternatingHexagons"/>
    <dgm:cxn modelId="{2562948E-0CAD-4AF7-B42E-F5659AFB7538}" type="presParOf" srcId="{0DB7EC07-E05F-4FEB-968F-1EC37162E7A8}" destId="{D705518A-D7F6-45C7-BDFF-8CAF54EA5A9B}" srcOrd="4" destOrd="0" presId="urn:microsoft.com/office/officeart/2008/layout/AlternatingHexagons"/>
    <dgm:cxn modelId="{0BBB8173-3FCD-4E63-80A3-D2297F543211}" type="presParOf" srcId="{88BA9E9D-2496-4581-A30A-158547972144}" destId="{8E387675-B598-43B3-A33F-CAEC7C4EC5FD}" srcOrd="3" destOrd="0" presId="urn:microsoft.com/office/officeart/2008/layout/AlternatingHexagons"/>
    <dgm:cxn modelId="{22078E15-BC21-4129-B53C-55A3113B143E}" type="presParOf" srcId="{88BA9E9D-2496-4581-A30A-158547972144}" destId="{9410C16C-A82B-4BB6-92FC-8E19292243F1}" srcOrd="4" destOrd="0" presId="urn:microsoft.com/office/officeart/2008/layout/AlternatingHexagons"/>
    <dgm:cxn modelId="{9FA3B887-8524-4965-929B-C380A5692194}" type="presParOf" srcId="{9410C16C-A82B-4BB6-92FC-8E19292243F1}" destId="{FD47FDA3-F4D1-4BAF-AAB3-79D03136CACB}" srcOrd="0" destOrd="0" presId="urn:microsoft.com/office/officeart/2008/layout/AlternatingHexagons"/>
    <dgm:cxn modelId="{F4541474-7FAE-4CD6-8D1E-AE67FBA441D4}" type="presParOf" srcId="{9410C16C-A82B-4BB6-92FC-8E19292243F1}" destId="{0A7573F8-6D09-46B0-A0C9-E4E7350508F2}" srcOrd="1" destOrd="0" presId="urn:microsoft.com/office/officeart/2008/layout/AlternatingHexagons"/>
    <dgm:cxn modelId="{4F05EF90-0E0A-4E71-8C49-8BA0E3A913FF}" type="presParOf" srcId="{9410C16C-A82B-4BB6-92FC-8E19292243F1}" destId="{EFA33498-B4E4-44B9-A848-A33E933C4A91}" srcOrd="2" destOrd="0" presId="urn:microsoft.com/office/officeart/2008/layout/AlternatingHexagons"/>
    <dgm:cxn modelId="{FB4EA564-6C28-41A9-B342-EE3793417AF3}" type="presParOf" srcId="{9410C16C-A82B-4BB6-92FC-8E19292243F1}" destId="{3D426E06-CC04-4545-9460-E0085095BA34}" srcOrd="3" destOrd="0" presId="urn:microsoft.com/office/officeart/2008/layout/AlternatingHexagons"/>
    <dgm:cxn modelId="{1764F934-0C96-427A-8239-B632D956B74D}" type="presParOf" srcId="{9410C16C-A82B-4BB6-92FC-8E19292243F1}" destId="{9A53D5FE-9080-4E47-83F6-06D81F37E81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393DA-26BF-46D0-8743-0DB82702C7C8}">
      <dsp:nvSpPr>
        <dsp:cNvPr id="0" name=""/>
        <dsp:cNvSpPr/>
      </dsp:nvSpPr>
      <dsp:spPr>
        <a:xfrm rot="5400000">
          <a:off x="3398806" y="35569"/>
          <a:ext cx="2111562" cy="208274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b="1" kern="1200" dirty="0" smtClean="0"/>
            <a:t>Objetivo 11: </a:t>
          </a:r>
          <a:r>
            <a:rPr lang="es-CO" sz="1200" kern="1200" dirty="0" smtClean="0"/>
            <a:t>Lograr que las ciudades y los asentamientos humanos sean inclusivos, seguros, </a:t>
          </a:r>
          <a:r>
            <a:rPr lang="es-CO" sz="1200" kern="1200" dirty="0" err="1" smtClean="0"/>
            <a:t>resilientes</a:t>
          </a:r>
          <a:r>
            <a:rPr lang="es-CO" sz="1200" kern="1200" dirty="0" smtClean="0"/>
            <a:t> y sostenibles</a:t>
          </a:r>
        </a:p>
      </dsp:txBody>
      <dsp:txXfrm rot="-5400000">
        <a:off x="3757969" y="370688"/>
        <a:ext cx="1393235" cy="1412510"/>
      </dsp:txXfrm>
    </dsp:sp>
    <dsp:sp modelId="{661B3E64-A555-4CD3-AC78-6D10DC64215B}">
      <dsp:nvSpPr>
        <dsp:cNvPr id="0" name=""/>
        <dsp:cNvSpPr/>
      </dsp:nvSpPr>
      <dsp:spPr>
        <a:xfrm>
          <a:off x="5612233" y="0"/>
          <a:ext cx="2660257" cy="2083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ACUERDOS O CONVENIOS INTERNACIONALES / OBJETIVOS DE DESARROLLO SOSTENIBLE</a:t>
          </a:r>
          <a:endParaRPr lang="es-CO" sz="2000" kern="1200" dirty="0"/>
        </a:p>
      </dsp:txBody>
      <dsp:txXfrm>
        <a:off x="5612233" y="0"/>
        <a:ext cx="2660257" cy="2083973"/>
      </dsp:txXfrm>
    </dsp:sp>
    <dsp:sp modelId="{E81F8806-4C1D-43AA-AFC4-2C120206D08D}">
      <dsp:nvSpPr>
        <dsp:cNvPr id="0" name=""/>
        <dsp:cNvSpPr/>
      </dsp:nvSpPr>
      <dsp:spPr>
        <a:xfrm rot="5400000">
          <a:off x="886958" y="81164"/>
          <a:ext cx="2111562" cy="199155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3600" kern="1200"/>
        </a:p>
      </dsp:txBody>
      <dsp:txXfrm rot="-5400000">
        <a:off x="1269455" y="363089"/>
        <a:ext cx="1346568" cy="1427709"/>
      </dsp:txXfrm>
    </dsp:sp>
    <dsp:sp modelId="{4EF6AF77-BB5D-43C1-8579-D1C9BA9F0B1B}">
      <dsp:nvSpPr>
        <dsp:cNvPr id="0" name=""/>
        <dsp:cNvSpPr/>
      </dsp:nvSpPr>
      <dsp:spPr>
        <a:xfrm rot="5400000">
          <a:off x="2055065" y="1994685"/>
          <a:ext cx="2258421" cy="1978568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 dirty="0"/>
        </a:p>
      </dsp:txBody>
      <dsp:txXfrm rot="-5400000">
        <a:off x="2504321" y="2207841"/>
        <a:ext cx="1359908" cy="1552257"/>
      </dsp:txXfrm>
    </dsp:sp>
    <dsp:sp modelId="{569AF601-9756-4352-B9CA-86EE379E95F2}">
      <dsp:nvSpPr>
        <dsp:cNvPr id="0" name=""/>
        <dsp:cNvSpPr/>
      </dsp:nvSpPr>
      <dsp:spPr>
        <a:xfrm>
          <a:off x="2" y="2187652"/>
          <a:ext cx="2184000" cy="161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PLAN NACIONAL DE DESARROLLO 2014 – 2018 </a:t>
          </a:r>
          <a:r>
            <a:rPr lang="es-CO" sz="2000" b="1" i="1" kern="1200" dirty="0" smtClean="0"/>
            <a:t>“Todos por un nuevo país”</a:t>
          </a:r>
          <a:endParaRPr lang="es-CO" sz="2000" kern="1200" dirty="0"/>
        </a:p>
      </dsp:txBody>
      <dsp:txXfrm>
        <a:off x="2" y="2187652"/>
        <a:ext cx="2184000" cy="1619247"/>
      </dsp:txXfrm>
    </dsp:sp>
    <dsp:sp modelId="{D705518A-D7F6-45C7-BDFF-8CAF54EA5A9B}">
      <dsp:nvSpPr>
        <dsp:cNvPr id="0" name=""/>
        <dsp:cNvSpPr/>
      </dsp:nvSpPr>
      <dsp:spPr>
        <a:xfrm rot="5400000">
          <a:off x="4770069" y="1808205"/>
          <a:ext cx="2157172" cy="227225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3600" kern="1200"/>
        </a:p>
      </dsp:txBody>
      <dsp:txXfrm rot="-5400000">
        <a:off x="5091236" y="2225277"/>
        <a:ext cx="1514838" cy="1438114"/>
      </dsp:txXfrm>
    </dsp:sp>
    <dsp:sp modelId="{FD47FDA3-F4D1-4BAF-AAB3-79D03136CACB}">
      <dsp:nvSpPr>
        <dsp:cNvPr id="0" name=""/>
        <dsp:cNvSpPr/>
      </dsp:nvSpPr>
      <dsp:spPr>
        <a:xfrm rot="5400000">
          <a:off x="3489611" y="3721412"/>
          <a:ext cx="2111562" cy="2142452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Decreto único reglamentario No.1076 de 26 de mayo de 2015, del sector ambiente y desarrollo sostenible</a:t>
          </a:r>
          <a:endParaRPr lang="es-CO" sz="1200" kern="1200" dirty="0"/>
        </a:p>
      </dsp:txBody>
      <dsp:txXfrm rot="-5400000">
        <a:off x="3831241" y="4088784"/>
        <a:ext cx="1428302" cy="1407708"/>
      </dsp:txXfrm>
    </dsp:sp>
    <dsp:sp modelId="{0A7573F8-6D09-46B0-A0C9-E4E7350508F2}">
      <dsp:nvSpPr>
        <dsp:cNvPr id="0" name=""/>
        <dsp:cNvSpPr/>
      </dsp:nvSpPr>
      <dsp:spPr>
        <a:xfrm>
          <a:off x="5802231" y="3976530"/>
          <a:ext cx="2478688" cy="1797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POLÍTICAS Y LINEAMIENTOS DEL MADS / NORMATIVA AMBIENTAL</a:t>
          </a:r>
          <a:endParaRPr lang="es-CO" sz="2000" kern="1200" dirty="0"/>
        </a:p>
      </dsp:txBody>
      <dsp:txXfrm>
        <a:off x="5802231" y="3976530"/>
        <a:ext cx="2478688" cy="1797518"/>
      </dsp:txXfrm>
    </dsp:sp>
    <dsp:sp modelId="{9A53D5FE-9080-4E47-83F6-06D81F37E81A}">
      <dsp:nvSpPr>
        <dsp:cNvPr id="0" name=""/>
        <dsp:cNvSpPr/>
      </dsp:nvSpPr>
      <dsp:spPr>
        <a:xfrm rot="5400000">
          <a:off x="833994" y="3854788"/>
          <a:ext cx="2111562" cy="183705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PNGR,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PNGIBSE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(2012-2020) </a:t>
          </a:r>
          <a:endParaRPr lang="es-CO" sz="1400" kern="1200" dirty="0"/>
        </a:p>
      </dsp:txBody>
      <dsp:txXfrm rot="-5400000">
        <a:off x="1257520" y="4046589"/>
        <a:ext cx="1264509" cy="1453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D1BE4FFA-473A-4CC2-8583-2620CADB0A5C}" type="datetimeFigureOut">
              <a:rPr lang="es-CO" smtClean="0"/>
              <a:t>17/11/2015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F77386ED-1201-4745-93D4-AFBE6DEB3BA0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9204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07904" y="4077072"/>
            <a:ext cx="5120640" cy="2592288"/>
          </a:xfrm>
        </p:spPr>
        <p:txBody>
          <a:bodyPr>
            <a:normAutofit/>
          </a:bodyPr>
          <a:lstStyle/>
          <a:p>
            <a:pPr algn="ctr"/>
            <a:r>
              <a:rPr lang="es-CO" sz="2000" dirty="0" smtClean="0"/>
              <a:t>Presentado por:</a:t>
            </a:r>
          </a:p>
          <a:p>
            <a:pPr algn="ctr"/>
            <a:r>
              <a:rPr lang="es-CO" sz="2000" b="1" dirty="0" smtClean="0">
                <a:solidFill>
                  <a:schemeClr val="tx1"/>
                </a:solidFill>
              </a:rPr>
              <a:t>ELIANA M. RIASCOS ARBELÁEZ</a:t>
            </a:r>
          </a:p>
          <a:p>
            <a:pPr algn="ctr"/>
            <a:r>
              <a:rPr lang="es-CO" sz="2000" dirty="0" smtClean="0"/>
              <a:t>Aspirante al cargo de Director General de CORPOAMAZONIA</a:t>
            </a:r>
          </a:p>
          <a:p>
            <a:pPr algn="ctr"/>
            <a:endParaRPr lang="es-CO" sz="2000" dirty="0"/>
          </a:p>
          <a:p>
            <a:pPr algn="ctr"/>
            <a:r>
              <a:rPr lang="es-CO" sz="2000" dirty="0" smtClean="0"/>
              <a:t>Bogotá D.C., 17 de noviembre de 2015</a:t>
            </a:r>
            <a:endParaRPr lang="es-CO" sz="2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5896" y="692696"/>
            <a:ext cx="5328592" cy="2592288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 smtClean="0">
                <a:solidFill>
                  <a:schemeClr val="tx1"/>
                </a:solidFill>
              </a:rPr>
              <a:t>Propuesta plan de acción</a:t>
            </a:r>
            <a:br>
              <a:rPr lang="es-CO" sz="3600" b="1" dirty="0" smtClean="0">
                <a:solidFill>
                  <a:schemeClr val="tx1"/>
                </a:solidFill>
              </a:rPr>
            </a:br>
            <a:r>
              <a:rPr lang="es-CO" sz="3600" b="1" dirty="0" smtClean="0">
                <a:solidFill>
                  <a:schemeClr val="tx1"/>
                </a:solidFill>
              </a:rPr>
              <a:t>2016 – 2019</a:t>
            </a:r>
            <a:r>
              <a:rPr lang="es-CO" b="1" dirty="0" smtClean="0">
                <a:solidFill>
                  <a:schemeClr val="tx1"/>
                </a:solidFill>
              </a:rPr>
              <a:t/>
            </a:r>
            <a:br>
              <a:rPr lang="es-CO" b="1" dirty="0" smtClean="0">
                <a:solidFill>
                  <a:schemeClr val="tx1"/>
                </a:solidFill>
              </a:rPr>
            </a:br>
            <a:r>
              <a:rPr lang="es-CO" sz="2800" b="1" i="1" dirty="0" smtClean="0">
                <a:solidFill>
                  <a:schemeClr val="tx1"/>
                </a:solidFill>
              </a:rPr>
              <a:t>“L</a:t>
            </a:r>
            <a:r>
              <a:rPr lang="es-CO" sz="2800" b="1" i="1" cap="none" dirty="0" smtClean="0">
                <a:solidFill>
                  <a:schemeClr val="tx1"/>
                </a:solidFill>
              </a:rPr>
              <a:t>a</a:t>
            </a:r>
            <a:r>
              <a:rPr lang="es-CO" sz="2800" b="1" i="1" dirty="0" smtClean="0">
                <a:solidFill>
                  <a:schemeClr val="tx1"/>
                </a:solidFill>
              </a:rPr>
              <a:t>  </a:t>
            </a:r>
            <a:r>
              <a:rPr lang="es-CO" sz="2800" b="1" i="1" cap="none" dirty="0" smtClean="0">
                <a:solidFill>
                  <a:schemeClr val="tx1"/>
                </a:solidFill>
              </a:rPr>
              <a:t>sostenibilidad en la Amazonía, un reto a la gestión”</a:t>
            </a:r>
            <a:endParaRPr lang="es-CO" sz="2800" b="1" i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6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39552" y="3901008"/>
            <a:ext cx="8208912" cy="46409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s-CO" sz="2400" b="1" dirty="0" smtClean="0">
                <a:solidFill>
                  <a:srgbClr val="2E2224"/>
                </a:solidFill>
                <a:ea typeface="+mn-ea"/>
                <a:cs typeface="+mn-cs"/>
              </a:rPr>
              <a:t>EJE: ADMINISTRACIÓN INTEGRAL DE LA RIQUEZA NATURAL</a:t>
            </a:r>
            <a:endParaRPr lang="es-CO" sz="2400" b="1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60049"/>
              </p:ext>
            </p:extLst>
          </p:nvPr>
        </p:nvGraphicFramePr>
        <p:xfrm>
          <a:off x="558398" y="4437112"/>
          <a:ext cx="8112199" cy="21377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6752"/>
                <a:gridCol w="4645447"/>
              </a:tblGrid>
              <a:tr h="430895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 smtClean="0">
                          <a:latin typeface="+mn-lt"/>
                        </a:rPr>
                        <a:t>PROGRAMA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PROYECTOS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</a:tr>
              <a:tr h="577217">
                <a:tc rowSpan="2">
                  <a:txBody>
                    <a:bodyPr/>
                    <a:lstStyle/>
                    <a:p>
                      <a:pPr algn="ctr"/>
                      <a:endParaRPr lang="es-CO" sz="2000" dirty="0" smtClean="0">
                        <a:latin typeface="+mn-lt"/>
                      </a:endParaRPr>
                    </a:p>
                    <a:p>
                      <a:pPr algn="ctr"/>
                      <a:r>
                        <a:rPr lang="es-CO" sz="2000" b="1" dirty="0" smtClean="0">
                          <a:latin typeface="+mn-lt"/>
                        </a:rPr>
                        <a:t>FORTALECIMIENTO INSTITUCIONAL</a:t>
                      </a:r>
                      <a:endParaRPr lang="es-CO" sz="2000" b="1" dirty="0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kern="1200" dirty="0" smtClean="0">
                          <a:solidFill>
                            <a:srgbClr val="2E22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Fortalecimiento de la capacidad operativa para la administración integral de</a:t>
                      </a:r>
                      <a:r>
                        <a:rPr lang="es-CO" sz="2000" kern="1200" baseline="0" dirty="0" smtClean="0">
                          <a:solidFill>
                            <a:srgbClr val="2E22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riqueza natural</a:t>
                      </a:r>
                      <a:endParaRPr lang="es-CO" sz="2000" dirty="0" smtClean="0">
                        <a:effectLst/>
                      </a:endParaRPr>
                    </a:p>
                  </a:txBody>
                  <a:tcPr/>
                </a:tc>
              </a:tr>
              <a:tr h="574161">
                <a:tc vMerge="1"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 smtClean="0">
                          <a:latin typeface="+mn-lt"/>
                        </a:rPr>
                        <a:t> Promoción de la</a:t>
                      </a:r>
                      <a:r>
                        <a:rPr lang="es-CO" sz="2000" baseline="0" dirty="0" smtClean="0">
                          <a:latin typeface="+mn-lt"/>
                        </a:rPr>
                        <a:t> </a:t>
                      </a:r>
                      <a:r>
                        <a:rPr lang="es-CO" sz="2000" dirty="0" smtClean="0">
                          <a:latin typeface="+mn-lt"/>
                        </a:rPr>
                        <a:t>cultura de la</a:t>
                      </a:r>
                      <a:r>
                        <a:rPr lang="es-CO" sz="2000" baseline="0" dirty="0" smtClean="0">
                          <a:latin typeface="+mn-lt"/>
                        </a:rPr>
                        <a:t> </a:t>
                      </a:r>
                      <a:r>
                        <a:rPr lang="es-CO" sz="2000" dirty="0" smtClean="0">
                          <a:latin typeface="+mn-lt"/>
                        </a:rPr>
                        <a:t>legalidad</a:t>
                      </a:r>
                      <a:r>
                        <a:rPr lang="es-CO" sz="2000" baseline="0" dirty="0" smtClean="0">
                          <a:latin typeface="+mn-lt"/>
                        </a:rPr>
                        <a:t> </a:t>
                      </a:r>
                      <a:r>
                        <a:rPr lang="es-CO" sz="2000" dirty="0" smtClean="0">
                          <a:latin typeface="+mn-lt"/>
                        </a:rPr>
                        <a:t>ambiental y</a:t>
                      </a:r>
                      <a:r>
                        <a:rPr lang="es-CO" sz="2000" baseline="0" dirty="0" smtClean="0">
                          <a:latin typeface="+mn-lt"/>
                        </a:rPr>
                        <a:t> </a:t>
                      </a:r>
                      <a:r>
                        <a:rPr lang="es-CO" sz="2000" dirty="0" smtClean="0">
                          <a:latin typeface="+mn-lt"/>
                        </a:rPr>
                        <a:t>corresponsabilidad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395536" y="260648"/>
            <a:ext cx="8352928" cy="100811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s-CO" sz="2400" b="1" dirty="0" smtClean="0">
                <a:solidFill>
                  <a:srgbClr val="2E2224"/>
                </a:solidFill>
                <a:ea typeface="+mn-ea"/>
                <a:cs typeface="+mn-cs"/>
              </a:rPr>
              <a:t>EJE: PLANIFICACIÓN Y ORDENAMIENTO AMBIENTAL DEL TERRITORIO</a:t>
            </a:r>
            <a:endParaRPr lang="es-CO" sz="2400" b="1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170872"/>
              </p:ext>
            </p:extLst>
          </p:nvPr>
        </p:nvGraphicFramePr>
        <p:xfrm>
          <a:off x="935596" y="1389120"/>
          <a:ext cx="7416824" cy="18958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08412"/>
                <a:gridCol w="3708412"/>
              </a:tblGrid>
              <a:tr h="430895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 smtClean="0">
                          <a:latin typeface="+mn-lt"/>
                        </a:rPr>
                        <a:t>PROGRAMA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PROYECTOS</a:t>
                      </a:r>
                      <a:endParaRPr kumimoji="0" lang="es-CO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21233">
                <a:tc rowSpan="2">
                  <a:txBody>
                    <a:bodyPr/>
                    <a:lstStyle/>
                    <a:p>
                      <a:endParaRPr lang="es-CO" sz="2000" dirty="0" smtClean="0">
                        <a:latin typeface="+mn-lt"/>
                      </a:endParaRPr>
                    </a:p>
                    <a:p>
                      <a:pPr algn="ctr"/>
                      <a:r>
                        <a:rPr lang="es-CO" sz="2000" b="1" dirty="0" smtClean="0">
                          <a:latin typeface="+mn-lt"/>
                        </a:rPr>
                        <a:t>ORDENAMIENTO</a:t>
                      </a:r>
                      <a:r>
                        <a:rPr lang="es-CO" sz="2000" b="1" baseline="0" dirty="0" smtClean="0">
                          <a:latin typeface="+mn-lt"/>
                        </a:rPr>
                        <a:t> </a:t>
                      </a:r>
                      <a:r>
                        <a:rPr lang="es-CO" sz="2000" b="1" dirty="0" smtClean="0">
                          <a:latin typeface="+mn-lt"/>
                        </a:rPr>
                        <a:t>Y</a:t>
                      </a:r>
                      <a:r>
                        <a:rPr lang="es-CO" sz="2000" b="1" baseline="0" dirty="0" smtClean="0">
                          <a:latin typeface="+mn-lt"/>
                        </a:rPr>
                        <a:t> </a:t>
                      </a:r>
                      <a:r>
                        <a:rPr lang="es-CO" sz="2000" b="1" dirty="0" smtClean="0">
                          <a:latin typeface="+mn-lt"/>
                        </a:rPr>
                        <a:t>SUSTENTABILIDAD AMBIENTAL DEL DESARROLLO REGIONAL</a:t>
                      </a:r>
                      <a:endParaRPr lang="es-CO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 smtClean="0">
                          <a:latin typeface="+mn-lt"/>
                        </a:rPr>
                        <a:t>Ordenamiento ambiental</a:t>
                      </a:r>
                    </a:p>
                    <a:p>
                      <a:pPr algn="r"/>
                      <a:r>
                        <a:rPr lang="es-CO" sz="2000" dirty="0" smtClean="0">
                          <a:latin typeface="+mn-lt"/>
                        </a:rPr>
                        <a:t>del territorio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</a:tr>
              <a:tr h="743736">
                <a:tc vMerge="1"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 smtClean="0">
                          <a:latin typeface="+mn-lt"/>
                        </a:rPr>
                        <a:t>Planeación ambiental</a:t>
                      </a:r>
                    </a:p>
                    <a:p>
                      <a:pPr algn="r"/>
                      <a:r>
                        <a:rPr lang="es-CO" sz="2000" dirty="0" smtClean="0">
                          <a:latin typeface="+mn-lt"/>
                        </a:rPr>
                        <a:t>participativa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3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08912" cy="648072"/>
          </a:xfrm>
        </p:spPr>
        <p:txBody>
          <a:bodyPr>
            <a:noAutofit/>
          </a:bodyPr>
          <a:lstStyle/>
          <a:p>
            <a:pPr algn="ctr"/>
            <a:r>
              <a:rPr lang="es-CO" sz="2400" b="1" dirty="0" smtClean="0">
                <a:solidFill>
                  <a:srgbClr val="2E2224"/>
                </a:solidFill>
                <a:ea typeface="+mn-ea"/>
                <a:cs typeface="+mn-cs"/>
              </a:rPr>
              <a:t>EJE: ADMINISTRACIÓN INTEGRAL DE LA RIQUEZA NATURAL</a:t>
            </a:r>
            <a:endParaRPr lang="es-CO" sz="24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75320"/>
              </p:ext>
            </p:extLst>
          </p:nvPr>
        </p:nvGraphicFramePr>
        <p:xfrm>
          <a:off x="395536" y="836712"/>
          <a:ext cx="8424936" cy="57115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/>
                <a:gridCol w="4824536"/>
              </a:tblGrid>
              <a:tr h="462920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PROGRAMA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PROYECTOS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5730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dirty="0" smtClean="0"/>
                        <a:t>GESTIÓN INTEGRAL DE RESIDUOS</a:t>
                      </a:r>
                      <a:r>
                        <a:rPr lang="es-CO" sz="1800" b="1" baseline="0" dirty="0" smtClean="0"/>
                        <a:t> </a:t>
                      </a:r>
                      <a:r>
                        <a:rPr lang="es-CO" sz="1800" b="1" dirty="0" smtClean="0"/>
                        <a:t>SÓLIDOS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0" kern="1200" dirty="0" smtClean="0">
                          <a:solidFill>
                            <a:srgbClr val="2E22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integral de residuos</a:t>
                      </a:r>
                      <a:r>
                        <a:rPr lang="es-CO" sz="1800" b="0" kern="1200" baseline="0" dirty="0" smtClean="0">
                          <a:solidFill>
                            <a:srgbClr val="2E22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800" b="0" kern="1200" dirty="0" smtClean="0">
                          <a:solidFill>
                            <a:srgbClr val="2E222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sólidos </a:t>
                      </a:r>
                      <a:endParaRPr lang="es-CO" sz="1800" b="0" dirty="0" smtClean="0">
                        <a:latin typeface="+mn-lt"/>
                      </a:endParaRPr>
                    </a:p>
                  </a:txBody>
                  <a:tcPr/>
                </a:tc>
              </a:tr>
              <a:tr h="57300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dirty="0" smtClean="0"/>
                        <a:t>GESTIÓN INTEGRAL DEL RECURSO HÍDRICO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800" dirty="0" smtClean="0"/>
                        <a:t> Información y conocimiento</a:t>
                      </a:r>
                      <a:r>
                        <a:rPr lang="es-CO" sz="1800" baseline="0" dirty="0" smtClean="0"/>
                        <a:t> </a:t>
                      </a:r>
                      <a:r>
                        <a:rPr lang="es-CO" sz="1800" dirty="0" smtClean="0"/>
                        <a:t>del recurso hídrico  superficial</a:t>
                      </a:r>
                      <a:r>
                        <a:rPr lang="es-CO" sz="1800" baseline="0" dirty="0" smtClean="0"/>
                        <a:t> y subterráneo </a:t>
                      </a:r>
                      <a:r>
                        <a:rPr lang="es-CO" sz="1800" dirty="0" smtClean="0"/>
                        <a:t>(oferta,</a:t>
                      </a:r>
                      <a:r>
                        <a:rPr lang="es-CO" sz="1800" baseline="0" dirty="0" smtClean="0"/>
                        <a:t> </a:t>
                      </a:r>
                      <a:r>
                        <a:rPr lang="es-CO" sz="1800" dirty="0" smtClean="0"/>
                        <a:t>demanda</a:t>
                      </a:r>
                      <a:r>
                        <a:rPr lang="es-CO" sz="1800" baseline="0" dirty="0" smtClean="0"/>
                        <a:t>, uso, usuarios </a:t>
                      </a:r>
                      <a:r>
                        <a:rPr lang="es-CO" sz="1800" dirty="0" smtClean="0"/>
                        <a:t>y calidad)</a:t>
                      </a:r>
                      <a:endParaRPr lang="es-CO" sz="1800" dirty="0"/>
                    </a:p>
                  </a:txBody>
                  <a:tcPr/>
                </a:tc>
              </a:tr>
              <a:tr h="57300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800" dirty="0" smtClean="0"/>
                        <a:t>Planificación hidrológica</a:t>
                      </a:r>
                      <a:r>
                        <a:rPr lang="es-CO" sz="1800" baseline="0" dirty="0" smtClean="0"/>
                        <a:t> </a:t>
                      </a:r>
                      <a:r>
                        <a:rPr lang="es-CO" sz="1800" dirty="0" smtClean="0"/>
                        <a:t>participativa</a:t>
                      </a:r>
                      <a:endParaRPr lang="es-CO" sz="1800" dirty="0"/>
                    </a:p>
                  </a:txBody>
                  <a:tcPr/>
                </a:tc>
              </a:tr>
              <a:tr h="573008">
                <a:tc rowSpan="3">
                  <a:txBody>
                    <a:bodyPr/>
                    <a:lstStyle/>
                    <a:p>
                      <a:pPr algn="ctr"/>
                      <a:endParaRPr lang="es-CO" sz="1800" b="1" dirty="0" smtClean="0">
                        <a:latin typeface="+mn-lt"/>
                      </a:endParaRPr>
                    </a:p>
                    <a:p>
                      <a:pPr algn="ctr"/>
                      <a:endParaRPr lang="es-CO" sz="1800" b="1" dirty="0" smtClean="0">
                        <a:latin typeface="+mn-lt"/>
                      </a:endParaRPr>
                    </a:p>
                    <a:p>
                      <a:pPr algn="ctr"/>
                      <a:r>
                        <a:rPr lang="es-CO" sz="1800" b="1" dirty="0" smtClean="0">
                          <a:latin typeface="+mn-lt"/>
                        </a:rPr>
                        <a:t>GESTIÓN INTEGRAL DE BIENES Y SERVICIOS ECOSISTÉMICOS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</a:rPr>
                        <a:t>Fomento del conocimiento y uso sostenible de la biodiversidad</a:t>
                      </a:r>
                    </a:p>
                  </a:txBody>
                  <a:tcPr/>
                </a:tc>
              </a:tr>
              <a:tr h="573008">
                <a:tc vMerge="1">
                  <a:txBody>
                    <a:bodyPr/>
                    <a:lstStyle/>
                    <a:p>
                      <a:pPr algn="ctr"/>
                      <a:endParaRPr lang="es-CO" sz="20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</a:rPr>
                        <a:t>Protección y manejo de áreas protegidas y ecosistemas estratégicos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en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la jurisdicción</a:t>
                      </a:r>
                    </a:p>
                  </a:txBody>
                  <a:tcPr/>
                </a:tc>
              </a:tr>
              <a:tr h="377904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800" dirty="0" smtClean="0">
                          <a:latin typeface="+mn-lt"/>
                        </a:rPr>
                        <a:t>Gestión y manejo de los bosques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naturales</a:t>
                      </a:r>
                    </a:p>
                  </a:txBody>
                  <a:tcPr/>
                </a:tc>
              </a:tr>
              <a:tr h="57300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dirty="0" smtClean="0"/>
                        <a:t>GESTIÓN PARA LA PREVENCIÓN Y MITIGACIÓN DEL RIESGO ASOCIADO A FENÓMENOS NATURALES Y AL CAMBIO CLIMÁTICO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800" dirty="0" smtClean="0">
                          <a:latin typeface="+mn-lt"/>
                        </a:rPr>
                        <a:t>Prevención y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mitigación del riesgo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asociado a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fenómenos</a:t>
                      </a:r>
                      <a:r>
                        <a:rPr lang="es-CO" sz="1800" baseline="0" dirty="0" smtClean="0">
                          <a:latin typeface="+mn-lt"/>
                        </a:rPr>
                        <a:t> n</a:t>
                      </a:r>
                      <a:r>
                        <a:rPr lang="es-CO" sz="1800" dirty="0" smtClean="0">
                          <a:latin typeface="+mn-lt"/>
                        </a:rPr>
                        <a:t>aturales </a:t>
                      </a:r>
                    </a:p>
                  </a:txBody>
                  <a:tcPr/>
                </a:tc>
              </a:tr>
              <a:tr h="3981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CO" sz="1800" dirty="0" smtClean="0">
                        <a:latin typeface="+mn-lt"/>
                      </a:endParaRPr>
                    </a:p>
                    <a:p>
                      <a:pPr algn="r"/>
                      <a:r>
                        <a:rPr lang="es-CO" sz="1800" dirty="0" smtClean="0">
                          <a:latin typeface="+mn-lt"/>
                        </a:rPr>
                        <a:t>Adaptación al cambio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climático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5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9204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835696" y="2892896"/>
            <a:ext cx="3528393" cy="824136"/>
          </a:xfrm>
        </p:spPr>
        <p:txBody>
          <a:bodyPr>
            <a:noAutofit/>
          </a:bodyPr>
          <a:lstStyle/>
          <a:p>
            <a:pPr algn="ctr"/>
            <a:r>
              <a:rPr lang="es-CO" sz="5400" b="1" dirty="0" smtClean="0"/>
              <a:t>GRACIAS</a:t>
            </a:r>
            <a:endParaRPr lang="es-CO" sz="5400" b="1" dirty="0"/>
          </a:p>
        </p:txBody>
      </p:sp>
    </p:spTree>
    <p:extLst>
      <p:ext uri="{BB962C8B-B14F-4D97-AF65-F5344CB8AC3E}">
        <p14:creationId xmlns:p14="http://schemas.microsoft.com/office/powerpoint/2010/main" val="21765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9204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47864" y="548680"/>
            <a:ext cx="2304256" cy="680119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ENFOQUE </a:t>
            </a:r>
            <a:endParaRPr lang="es-CO" b="1" dirty="0"/>
          </a:p>
        </p:txBody>
      </p:sp>
      <p:sp>
        <p:nvSpPr>
          <p:cNvPr id="6" name="5 Rectángulo"/>
          <p:cNvSpPr/>
          <p:nvPr/>
        </p:nvSpPr>
        <p:spPr>
          <a:xfrm>
            <a:off x="1043608" y="1614279"/>
            <a:ext cx="67687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CO" sz="2000" dirty="0" smtClean="0"/>
              <a:t>Concebir la Amazonía como un </a:t>
            </a:r>
            <a:r>
              <a:rPr lang="es-CO" sz="2000" dirty="0" err="1" smtClean="0"/>
              <a:t>socioecosistema</a:t>
            </a:r>
            <a:r>
              <a:rPr lang="es-CO" sz="2000" dirty="0" smtClean="0"/>
              <a:t>, es decir, como </a:t>
            </a:r>
            <a:r>
              <a:rPr lang="es-CO" sz="2000" i="1" dirty="0" smtClean="0"/>
              <a:t>“un sistema cuyos componentes son el espacio rural y urbano, sus habitantes (caracterizados por un contexto y procesos sociales, económicos, históricos y culturales), el entorno natural (aspectos físicos – bióticos), el contexto político - institucional y las relaciones que estos elementos tejen entre sí”</a:t>
            </a:r>
            <a:endParaRPr lang="es-CO" sz="2000" i="1" dirty="0"/>
          </a:p>
        </p:txBody>
      </p:sp>
      <p:sp>
        <p:nvSpPr>
          <p:cNvPr id="7" name="6 Rectángulo"/>
          <p:cNvSpPr/>
          <p:nvPr/>
        </p:nvSpPr>
        <p:spPr>
          <a:xfrm>
            <a:off x="1043608" y="4149080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CO" sz="2000" dirty="0" smtClean="0"/>
              <a:t>Nuestro bienestar y el de la naturaleza van de la mano y es posible generar estrategias que permitan el desarrollo integral de los grupos humanos mientras buscamos la permanencia de nuestros recursos naturales.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34870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5711" y="548680"/>
            <a:ext cx="7128792" cy="680119"/>
          </a:xfrm>
        </p:spPr>
        <p:txBody>
          <a:bodyPr>
            <a:normAutofit/>
          </a:bodyPr>
          <a:lstStyle/>
          <a:p>
            <a:pPr algn="ctr"/>
            <a:r>
              <a:rPr lang="es-CO" sz="3200" b="1" dirty="0" smtClean="0"/>
              <a:t>POR QUÉ UN SOCIOECOSISTEMA?</a:t>
            </a:r>
            <a:endParaRPr lang="es-CO" sz="3200" b="1" dirty="0"/>
          </a:p>
        </p:txBody>
      </p:sp>
      <p:sp>
        <p:nvSpPr>
          <p:cNvPr id="6" name="5 Rectángulo"/>
          <p:cNvSpPr/>
          <p:nvPr/>
        </p:nvSpPr>
        <p:spPr>
          <a:xfrm>
            <a:off x="1093043" y="1745521"/>
            <a:ext cx="68633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 smtClean="0"/>
              <a:t>“</a:t>
            </a:r>
            <a:r>
              <a:rPr lang="es-CO" sz="2000" i="1" dirty="0" smtClean="0"/>
              <a:t>El progreso con el objetivo de una sostenibilidad a largo plazo, depende de la comprensión de las dinámicas que suceden entre los sistemas sociales y ecológicos vinculados</a:t>
            </a:r>
            <a:r>
              <a:rPr lang="es-CO" sz="2000" dirty="0" smtClean="0"/>
              <a:t> “ (</a:t>
            </a:r>
            <a:r>
              <a:rPr lang="es-CO" sz="2000" dirty="0" err="1" smtClean="0"/>
              <a:t>Cummning</a:t>
            </a:r>
            <a:r>
              <a:rPr lang="es-CO" sz="2000" dirty="0" smtClean="0"/>
              <a:t> et al, 2005). </a:t>
            </a:r>
            <a:endParaRPr lang="es-CO" sz="2000" dirty="0"/>
          </a:p>
        </p:txBody>
      </p:sp>
      <p:sp>
        <p:nvSpPr>
          <p:cNvPr id="10" name="9 Rectángulo"/>
          <p:cNvSpPr/>
          <p:nvPr/>
        </p:nvSpPr>
        <p:spPr>
          <a:xfrm>
            <a:off x="1093045" y="3429000"/>
            <a:ext cx="69847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/>
              <a:t>L</a:t>
            </a:r>
            <a:r>
              <a:rPr lang="es-CO" sz="2000" dirty="0" smtClean="0"/>
              <a:t>a gestión de los recursos naturales no se trata de las cuestiones sólo ecológicas, ni sólo sociales, sino de múltiples elementos integrados.</a:t>
            </a:r>
          </a:p>
          <a:p>
            <a:pPr algn="just"/>
            <a:endParaRPr lang="es-CO" sz="2000" dirty="0"/>
          </a:p>
          <a:p>
            <a:pPr algn="just"/>
            <a:r>
              <a:rPr lang="es-CO" sz="2000" dirty="0" smtClean="0"/>
              <a:t>La Amazonía es un sistema en el que múltiples componentes culturales, políticos, sociales, económicos, ecológicos y tecnológicos entre otros, están interactuando.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43641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905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588641"/>
            <a:ext cx="7920880" cy="680119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/>
              <a:t>CUÁL DEBE SER EL PROPÓSITO DEL PLAN?</a:t>
            </a:r>
            <a:endParaRPr lang="es-CO" b="1" dirty="0"/>
          </a:p>
        </p:txBody>
      </p:sp>
      <p:sp>
        <p:nvSpPr>
          <p:cNvPr id="7" name="6 Rectángulo"/>
          <p:cNvSpPr/>
          <p:nvPr/>
        </p:nvSpPr>
        <p:spPr>
          <a:xfrm>
            <a:off x="1115616" y="1988840"/>
            <a:ext cx="69127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Lograr que la gestión de los ecosistemas y recursos naturales no se centre en los componentes del sistema sino en sus relaciones, interacciones y retroalimentaciones.</a:t>
            </a:r>
          </a:p>
          <a:p>
            <a:pPr algn="just"/>
            <a:endParaRPr lang="es-CO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Afrontar el desafío de revertir la degradación de los ecosistemas y al mismo tiempo satisfacer las mayores demandas de sus servicios.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Superar la visión tradicional del ejercicio de la autoridad ambiental basado solo en estrategias de comando y control, para pasar a una visión </a:t>
            </a:r>
            <a:r>
              <a:rPr lang="es-CO" sz="2000" dirty="0">
                <a:solidFill>
                  <a:srgbClr val="2E2224"/>
                </a:solidFill>
              </a:rPr>
              <a:t>integradora de todo el </a:t>
            </a:r>
            <a:r>
              <a:rPr lang="es-CO" sz="2000" dirty="0" smtClean="0">
                <a:solidFill>
                  <a:srgbClr val="2E2224"/>
                </a:solidFill>
              </a:rPr>
              <a:t>sistema.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317478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6202">
            <a:alpha val="5568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99592" y="1844823"/>
            <a:ext cx="751310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CO" sz="2000" dirty="0">
              <a:solidFill>
                <a:srgbClr val="2E2224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CO" sz="2000" dirty="0" smtClean="0">
                <a:solidFill>
                  <a:srgbClr val="2E2224"/>
                </a:solidFill>
              </a:rPr>
              <a:t>Garantizar </a:t>
            </a:r>
            <a:r>
              <a:rPr lang="es-CO" sz="2000" dirty="0">
                <a:solidFill>
                  <a:srgbClr val="2E2224"/>
                </a:solidFill>
              </a:rPr>
              <a:t>la adopción de decisiones inclusivas, participativas y representativas que respondan a las necesidades a todos los </a:t>
            </a:r>
            <a:r>
              <a:rPr lang="es-CO" sz="2000" dirty="0" smtClean="0">
                <a:solidFill>
                  <a:srgbClr val="2E2224"/>
                </a:solidFill>
              </a:rPr>
              <a:t>niveles: </a:t>
            </a:r>
            <a:r>
              <a:rPr lang="es-CO" sz="2000" dirty="0" smtClean="0"/>
              <a:t>concertación con los actores estratégicos y conocedores del territorio que habitan, quienes hacen aportes vitales para orientar la gestión corporativa y que permitirán visibilizar nuevas formas de solución a los problemas ambientales.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2000" dirty="0" smtClean="0">
                <a:solidFill>
                  <a:srgbClr val="2E2224"/>
                </a:solidFill>
              </a:rPr>
              <a:t>Conducir a tener una institución eficaz, responsable </a:t>
            </a:r>
            <a:r>
              <a:rPr lang="es-CO" sz="2000" dirty="0">
                <a:solidFill>
                  <a:srgbClr val="2E2224"/>
                </a:solidFill>
              </a:rPr>
              <a:t>y </a:t>
            </a:r>
            <a:r>
              <a:rPr lang="es-CO" sz="2000" dirty="0" smtClean="0">
                <a:solidFill>
                  <a:srgbClr val="2E2224"/>
                </a:solidFill>
              </a:rPr>
              <a:t>transparente a </a:t>
            </a:r>
            <a:r>
              <a:rPr lang="es-CO" sz="2000" dirty="0">
                <a:solidFill>
                  <a:srgbClr val="2E2224"/>
                </a:solidFill>
              </a:rPr>
              <a:t>todos los </a:t>
            </a:r>
            <a:r>
              <a:rPr lang="es-CO" sz="2000" dirty="0" smtClean="0">
                <a:solidFill>
                  <a:srgbClr val="2E2224"/>
                </a:solidFill>
              </a:rPr>
              <a:t>niveles. </a:t>
            </a:r>
          </a:p>
          <a:p>
            <a:pPr algn="just"/>
            <a:endParaRPr lang="es-CO" sz="2000" dirty="0" smtClean="0">
              <a:solidFill>
                <a:srgbClr val="2E222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Promover cambios significativos en la institución y sus prácticas.</a:t>
            </a:r>
            <a:endParaRPr lang="es-CO" sz="2000" dirty="0"/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611560" y="732657"/>
            <a:ext cx="7920880" cy="680119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/>
              <a:t>CUÁL DEBE SER EL PROPÓSITO DEL PLAN?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68985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9204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188640"/>
            <a:ext cx="5040561" cy="680119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MARCO ORIENTADOR</a:t>
            </a:r>
            <a:endParaRPr lang="es-CO" b="1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582685866"/>
              </p:ext>
            </p:extLst>
          </p:nvPr>
        </p:nvGraphicFramePr>
        <p:xfrm>
          <a:off x="395536" y="918240"/>
          <a:ext cx="8280920" cy="5848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547664" y="1556792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Objetivo 13</a:t>
            </a:r>
            <a:r>
              <a:rPr lang="es-CO" sz="1200" dirty="0" smtClean="0">
                <a:solidFill>
                  <a:schemeClr val="bg1"/>
                </a:solidFill>
              </a:rPr>
              <a:t>: Adoptar medidas urgentes para combatir el cambio climático y sus efectos</a:t>
            </a:r>
            <a:endParaRPr lang="es-CO" sz="12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148064" y="3212976"/>
            <a:ext cx="21602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Objetivo 15: </a:t>
            </a:r>
            <a:r>
              <a:rPr lang="es-CO" sz="1200" dirty="0" smtClean="0">
                <a:solidFill>
                  <a:schemeClr val="bg1"/>
                </a:solidFill>
              </a:rPr>
              <a:t>Promover el uso sostenible de los ecosistemas terrestres, luchar contra la desertificación, detener e invertir la degradación de las tierras y frenar la pérdida de la diversidad biológica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27784" y="2996952"/>
            <a:ext cx="18722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CAPÍTULO VI</a:t>
            </a:r>
          </a:p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Crecimiento Verde</a:t>
            </a:r>
          </a:p>
          <a:p>
            <a:pPr algn="ctr"/>
            <a:endParaRPr lang="es-CO" sz="1200" dirty="0">
              <a:solidFill>
                <a:schemeClr val="bg1"/>
              </a:solidFill>
            </a:endParaRPr>
          </a:p>
          <a:p>
            <a:pPr algn="ctr"/>
            <a:r>
              <a:rPr lang="es-CO" sz="1200" dirty="0" smtClean="0">
                <a:solidFill>
                  <a:schemeClr val="bg1"/>
                </a:solidFill>
              </a:rPr>
              <a:t>Artículos 170 a 179:</a:t>
            </a:r>
          </a:p>
          <a:p>
            <a:pPr algn="ctr"/>
            <a:r>
              <a:rPr lang="es-CO" sz="1200" dirty="0" smtClean="0">
                <a:solidFill>
                  <a:schemeClr val="bg1"/>
                </a:solidFill>
              </a:rPr>
              <a:t>Investigación, innovación, competitividad; cambio climático, deforestación, humedales, páramos,  PSA, GEI, EIA, LA. </a:t>
            </a:r>
            <a:endParaRPr lang="es-CO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92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3026" y="332656"/>
            <a:ext cx="6771342" cy="680119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EJES O LÍNEAS ESTRATÉGICAS</a:t>
            </a:r>
            <a:endParaRPr lang="es-CO" b="1" dirty="0"/>
          </a:p>
        </p:txBody>
      </p:sp>
      <p:sp>
        <p:nvSpPr>
          <p:cNvPr id="8" name="7 Rectángulo"/>
          <p:cNvSpPr/>
          <p:nvPr/>
        </p:nvSpPr>
        <p:spPr>
          <a:xfrm>
            <a:off x="897002" y="1196752"/>
            <a:ext cx="74168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2000" b="1" dirty="0" smtClean="0"/>
              <a:t>Información para la generación de conocimiento y  participación de la comunidad en la gestión de los recursos</a:t>
            </a:r>
            <a:r>
              <a:rPr lang="es-CO" sz="2000" dirty="0" smtClean="0"/>
              <a:t>. La educación, la comunicación y la cultura juegan un rol fundamental para transmitir información y transformar a nuestra sociedad, ya que no sólo permiten legitimar el ejercicio de la Autoridad Ambiental, sino que motiva de manera efectiva a cada persona, sector e institución a pensar y actuar de manera responsable y ética.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CO" sz="20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 </a:t>
            </a:r>
            <a:r>
              <a:rPr lang="es-CO" sz="2000" b="1" dirty="0" smtClean="0"/>
              <a:t>Planificación y ordenamiento ambiental del territorio.</a:t>
            </a:r>
            <a:r>
              <a:rPr lang="es-CO" sz="2000" dirty="0" smtClean="0"/>
              <a:t> Orientar la adecuada ocupación del territorio y fortalecer la articulación de los diferentes actores implicados en el tema, fomenta la responsabilidad y compromiso de las comunidades étnicas, afrodescendientes, campesinas, sectores productivos, administraciones municipales, sectores académicos, científicos, entre otros, en torno a la oferta natural que tenemos y queremos heredar a nuestras generaciones futuras.</a:t>
            </a:r>
          </a:p>
        </p:txBody>
      </p:sp>
    </p:spTree>
    <p:extLst>
      <p:ext uri="{BB962C8B-B14F-4D97-AF65-F5344CB8AC3E}">
        <p14:creationId xmlns:p14="http://schemas.microsoft.com/office/powerpoint/2010/main" val="90564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97002" y="1639828"/>
            <a:ext cx="74168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2000" b="1" dirty="0" smtClean="0"/>
              <a:t>Administración integral de la riqueza natural</a:t>
            </a:r>
            <a:r>
              <a:rPr lang="es-CO" sz="2000" dirty="0" smtClean="0"/>
              <a:t>. Esto implica pensar en:</a:t>
            </a:r>
          </a:p>
          <a:p>
            <a:pPr algn="just"/>
            <a:endParaRPr lang="es-CO" sz="2000" dirty="0"/>
          </a:p>
          <a:p>
            <a:pPr marL="342900" indent="-342900" algn="just">
              <a:buFontTx/>
              <a:buChar char="-"/>
            </a:pPr>
            <a:r>
              <a:rPr lang="es-CO" sz="2000" dirty="0" smtClean="0"/>
              <a:t>Fortalecer las capacidades del talento humano de la Corporación.</a:t>
            </a:r>
          </a:p>
          <a:p>
            <a:pPr marL="342900" indent="-342900" algn="just">
              <a:buFontTx/>
              <a:buChar char="-"/>
            </a:pPr>
            <a:r>
              <a:rPr lang="es-CO" sz="2000" dirty="0"/>
              <a:t>M</a:t>
            </a:r>
            <a:r>
              <a:rPr lang="es-CO" sz="2000" dirty="0" smtClean="0"/>
              <a:t>ejorar la atención a nuestros usuarios.</a:t>
            </a:r>
          </a:p>
          <a:p>
            <a:pPr marL="342900" indent="-342900" algn="just">
              <a:buFontTx/>
              <a:buChar char="-"/>
            </a:pPr>
            <a:r>
              <a:rPr lang="es-CO" sz="2000" dirty="0" smtClean="0"/>
              <a:t>Integrar el conocimiento, los desarrollos tecnológicos y los planes temáticos elaborados en los procesos misionales, a los procedimientos administrativos ambientales.</a:t>
            </a:r>
          </a:p>
          <a:p>
            <a:pPr marL="342900" indent="-342900" algn="just">
              <a:buFontTx/>
              <a:buChar char="-"/>
            </a:pPr>
            <a:r>
              <a:rPr lang="es-CO" sz="2000" dirty="0" smtClean="0"/>
              <a:t>Racionalizar los trámites y mejorar la evaluación, seguimiento y control de los mismos.</a:t>
            </a:r>
          </a:p>
          <a:p>
            <a:pPr marL="342900" indent="-342900" algn="just">
              <a:buFontTx/>
              <a:buChar char="-"/>
            </a:pPr>
            <a:r>
              <a:rPr lang="es-CO" sz="2000" dirty="0" smtClean="0"/>
              <a:t>Fomentar la cultura de la legalidad y corresponsabilidad frente el aprovechamiento sostenible de los RNR.</a:t>
            </a:r>
            <a:endParaRPr lang="es-CO" sz="20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113026" y="332656"/>
            <a:ext cx="6771342" cy="680119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EJES O LÍNEAS ESTRATÉGICAS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07876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6202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91550" cy="1184176"/>
          </a:xfrm>
        </p:spPr>
        <p:txBody>
          <a:bodyPr>
            <a:noAutofit/>
          </a:bodyPr>
          <a:lstStyle/>
          <a:p>
            <a:pPr algn="ctr"/>
            <a:r>
              <a:rPr lang="es-CO" sz="2400" b="1" dirty="0" smtClean="0">
                <a:solidFill>
                  <a:srgbClr val="2E2224"/>
                </a:solidFill>
                <a:ea typeface="+mn-ea"/>
                <a:cs typeface="+mn-cs"/>
              </a:rPr>
              <a:t>EJE: INFORMACIÓN PARA LA GENERACIÓN DE CONOCIMIENTO Y  PARTICIPACIÓN DE LA COMUNIDAD EN LA GESTIÓN DE LOS RECURSOS</a:t>
            </a:r>
            <a:endParaRPr lang="es-CO" sz="24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362029"/>
              </p:ext>
            </p:extLst>
          </p:nvPr>
        </p:nvGraphicFramePr>
        <p:xfrm>
          <a:off x="827584" y="2104625"/>
          <a:ext cx="7416824" cy="38446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84376"/>
                <a:gridCol w="4032448"/>
              </a:tblGrid>
              <a:tr h="430895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 smtClean="0">
                          <a:latin typeface="+mn-lt"/>
                        </a:rPr>
                        <a:t>PROGRAMA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 smtClean="0">
                          <a:latin typeface="+mn-lt"/>
                        </a:rPr>
                        <a:t>PROYECTOS</a:t>
                      </a:r>
                      <a:endParaRPr lang="es-CO" sz="2000" dirty="0">
                        <a:latin typeface="+mn-lt"/>
                      </a:endParaRPr>
                    </a:p>
                  </a:txBody>
                  <a:tcPr/>
                </a:tc>
              </a:tr>
              <a:tr h="430895">
                <a:tc rowSpan="2">
                  <a:txBody>
                    <a:bodyPr/>
                    <a:lstStyle/>
                    <a:p>
                      <a:pPr algn="ctr"/>
                      <a:endParaRPr lang="es-CO" sz="2000" dirty="0" smtClean="0"/>
                    </a:p>
                    <a:p>
                      <a:pPr algn="ctr"/>
                      <a:r>
                        <a:rPr lang="es-CO" sz="2000" dirty="0" smtClean="0"/>
                        <a:t> </a:t>
                      </a:r>
                      <a:r>
                        <a:rPr lang="es-CO" sz="2000" b="1" dirty="0" smtClean="0"/>
                        <a:t>INTEGRACIÓN DE LA INFORMACIÓN, EL CONOCIMIENTO Y LA COMUNICACIÓN</a:t>
                      </a:r>
                      <a:endParaRPr lang="es-CO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 smtClean="0"/>
                        <a:t>Consolidación del Sistema de Información Ambiental Corporativo</a:t>
                      </a:r>
                      <a:endParaRPr lang="es-CO" sz="2000" dirty="0"/>
                    </a:p>
                  </a:txBody>
                  <a:tcPr/>
                </a:tc>
              </a:tr>
              <a:tr h="430895">
                <a:tc vMerge="1"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 smtClean="0"/>
                        <a:t> Promoción de la</a:t>
                      </a:r>
                      <a:r>
                        <a:rPr lang="es-CO" sz="2000" baseline="0" dirty="0" smtClean="0"/>
                        <a:t> educación, la </a:t>
                      </a:r>
                      <a:r>
                        <a:rPr lang="es-CO" sz="2000" dirty="0" smtClean="0"/>
                        <a:t>comunicación y la</a:t>
                      </a:r>
                      <a:r>
                        <a:rPr lang="es-CO" sz="2000" baseline="0" dirty="0" smtClean="0"/>
                        <a:t> </a:t>
                      </a:r>
                      <a:r>
                        <a:rPr lang="es-CO" sz="2000" dirty="0" smtClean="0"/>
                        <a:t>participación </a:t>
                      </a:r>
                      <a:r>
                        <a:rPr lang="es-CO" sz="2000" baseline="0" dirty="0" smtClean="0"/>
                        <a:t>ambiental</a:t>
                      </a:r>
                      <a:endParaRPr lang="es-CO" sz="2000" dirty="0"/>
                    </a:p>
                  </a:txBody>
                  <a:tcPr/>
                </a:tc>
              </a:tr>
              <a:tr h="43089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dirty="0" smtClean="0"/>
                        <a:t>CONSTRUCCIÓN DE UNA CULTURA AMBIENTAL RESPONSABLE Y ÉTICA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 smtClean="0"/>
                        <a:t>Fortalecimiento de</a:t>
                      </a:r>
                      <a:r>
                        <a:rPr lang="es-CO" sz="2000" baseline="0" dirty="0" smtClean="0"/>
                        <a:t> </a:t>
                      </a:r>
                      <a:r>
                        <a:rPr lang="es-CO" sz="2000" dirty="0" smtClean="0"/>
                        <a:t>las</a:t>
                      </a:r>
                      <a:r>
                        <a:rPr lang="es-CO" sz="2000" baseline="0" dirty="0" smtClean="0"/>
                        <a:t> </a:t>
                      </a:r>
                      <a:r>
                        <a:rPr lang="es-CO" sz="2000" dirty="0" smtClean="0"/>
                        <a:t>organizaciones</a:t>
                      </a:r>
                      <a:r>
                        <a:rPr lang="es-CO" sz="2000" baseline="0" dirty="0" smtClean="0"/>
                        <a:t> </a:t>
                      </a:r>
                      <a:r>
                        <a:rPr lang="es-CO" sz="2000" dirty="0" smtClean="0"/>
                        <a:t>ambientales </a:t>
                      </a:r>
                      <a:endParaRPr lang="es-CO" sz="2000" dirty="0"/>
                    </a:p>
                  </a:txBody>
                  <a:tcPr/>
                </a:tc>
              </a:tr>
              <a:tr h="43089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 smtClean="0"/>
                        <a:t> Fortalecimiento de</a:t>
                      </a:r>
                      <a:r>
                        <a:rPr lang="es-CO" sz="2000" baseline="0" dirty="0" smtClean="0"/>
                        <a:t> </a:t>
                      </a:r>
                      <a:r>
                        <a:rPr lang="es-CO" sz="2000" dirty="0" smtClean="0"/>
                        <a:t>las comunidades étnicas, afrodescendientes y campesinas</a:t>
                      </a:r>
                      <a:endParaRPr lang="es-CO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9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838</TotalTime>
  <Words>1034</Words>
  <Application>Microsoft Office PowerPoint</Application>
  <PresentationFormat>Presentación en pantalla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Soho</vt:lpstr>
      <vt:lpstr>Propuesta plan de acción 2016 – 2019 “La  sostenibilidad en la Amazonía, un reto a la gestión”</vt:lpstr>
      <vt:lpstr>ENFOQUE </vt:lpstr>
      <vt:lpstr>POR QUÉ UN SOCIOECOSISTEMA?</vt:lpstr>
      <vt:lpstr>CUÁL DEBE SER EL PROPÓSITO DEL PLAN?</vt:lpstr>
      <vt:lpstr>CUÁL DEBE SER EL PROPÓSITO DEL PLAN?</vt:lpstr>
      <vt:lpstr>MARCO ORIENTADOR</vt:lpstr>
      <vt:lpstr>EJES O LÍNEAS ESTRATÉGICAS</vt:lpstr>
      <vt:lpstr>EJES O LÍNEAS ESTRATÉGICAS</vt:lpstr>
      <vt:lpstr>EJE: INFORMACIÓN PARA LA GENERACIÓN DE CONOCIMIENTO Y  PARTICIPACIÓN DE LA COMUNIDAD EN LA GESTIÓN DE LOS RECURSOS</vt:lpstr>
      <vt:lpstr>Presentación de PowerPoint</vt:lpstr>
      <vt:lpstr>EJE: ADMINISTRACIÓN INTEGRAL DE LA RIQUEZA NATURAL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plan de acción 2016 - 2019</dc:title>
  <dc:creator>ACI</dc:creator>
  <cp:lastModifiedBy>ACI</cp:lastModifiedBy>
  <cp:revision>229</cp:revision>
  <dcterms:created xsi:type="dcterms:W3CDTF">2015-11-17T00:19:03Z</dcterms:created>
  <dcterms:modified xsi:type="dcterms:W3CDTF">2015-11-17T16:59:57Z</dcterms:modified>
</cp:coreProperties>
</file>