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C777D-0363-4C8C-8BC8-E63E26D16F85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64FA8-CD37-49F8-AB8D-41BCEB106E1A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12</a:t>
            </a:fld>
            <a:endParaRPr lang="es-C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13</a:t>
            </a:fld>
            <a:endParaRPr lang="es-C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14</a:t>
            </a:fld>
            <a:endParaRPr lang="es-C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15</a:t>
            </a:fld>
            <a:endParaRPr lang="es-C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16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64FA8-CD37-49F8-AB8D-41BCEB106E1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34C31D-212C-4A5F-AE1A-9D7CE8E5836C}" type="datetimeFigureOut">
              <a:rPr lang="es-CO" smtClean="0"/>
              <a:pPr/>
              <a:t>17/11/2015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4C6C14-00AE-46DD-AC73-4CABC532419E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es-CO" sz="3600" b="1" dirty="0" smtClean="0"/>
              <a:t>PROPUESTA DE PLAN DE ACCIÓN PARA  EL DESARROLLO SOSTENIBLE DEL SUR DE LA AMAZONÍA COLOMBIANA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smtClean="0"/>
              <a:t>                           </a:t>
            </a:r>
          </a:p>
          <a:p>
            <a:endParaRPr lang="es-CO" dirty="0" smtClean="0"/>
          </a:p>
          <a:p>
            <a:endParaRPr lang="es-CO" dirty="0" smtClean="0"/>
          </a:p>
          <a:p>
            <a:pPr>
              <a:buNone/>
            </a:pPr>
            <a:r>
              <a:rPr lang="es-CO" dirty="0" smtClean="0"/>
              <a:t>                                                    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4950"/>
            <a:ext cx="2928926" cy="143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b="1" dirty="0" smtClean="0"/>
              <a:t>GESTIÓN AMBIENTAL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b="1" dirty="0"/>
          </a:p>
        </p:txBody>
      </p:sp>
      <p:pic>
        <p:nvPicPr>
          <p:cNvPr id="2560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71472" y="952314"/>
            <a:ext cx="8072494" cy="517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4950"/>
            <a:ext cx="2928926" cy="143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4000" b="1" dirty="0" smtClean="0"/>
              <a:t>SOSTENIBILIDAD DEL RECURSO HÍDRICO</a:t>
            </a:r>
            <a:r>
              <a:rPr lang="es-CO" sz="4000" dirty="0" smtClean="0"/>
              <a:t/>
            </a:r>
            <a:br>
              <a:rPr lang="es-CO" sz="4000" dirty="0" smtClean="0"/>
            </a:br>
            <a:endParaRPr lang="es-CO" sz="4000" b="1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7200" y="1785926"/>
            <a:ext cx="82296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4950"/>
            <a:ext cx="2928926" cy="143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4000" b="1" dirty="0" smtClean="0"/>
              <a:t>INTERACCIÓN COMUNIDAD INSTITUCIÓN</a:t>
            </a:r>
            <a:r>
              <a:rPr lang="es-CO" sz="4000" dirty="0" smtClean="0"/>
              <a:t/>
            </a:r>
            <a:br>
              <a:rPr lang="es-CO" sz="4000" dirty="0" smtClean="0"/>
            </a:br>
            <a:endParaRPr lang="es-CO" sz="4000" b="1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7200" y="1500174"/>
            <a:ext cx="82296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4950"/>
            <a:ext cx="2928926" cy="143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4000" b="1" dirty="0" smtClean="0"/>
              <a:t>FORTALECIMIENTO INSTITUCIONAL</a:t>
            </a:r>
            <a:r>
              <a:rPr lang="es-CO" sz="4000" dirty="0" smtClean="0"/>
              <a:t/>
            </a:r>
            <a:br>
              <a:rPr lang="es-CO" sz="4000" dirty="0" smtClean="0"/>
            </a:br>
            <a:endParaRPr lang="es-CO" sz="4000" b="1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7200" y="1571612"/>
            <a:ext cx="8229600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4950"/>
            <a:ext cx="2928926" cy="143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4000" b="1" dirty="0" smtClean="0"/>
              <a:t>PLAN FINANCIERO</a:t>
            </a:r>
            <a:r>
              <a:rPr lang="es-CO" sz="4000" dirty="0" smtClean="0"/>
              <a:t/>
            </a:r>
            <a:br>
              <a:rPr lang="es-CO" sz="4000" dirty="0" smtClean="0"/>
            </a:br>
            <a:endParaRPr lang="es-CO" sz="4000" b="1" dirty="0"/>
          </a:p>
        </p:txBody>
      </p:sp>
      <p:pic>
        <p:nvPicPr>
          <p:cNvPr id="296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09600" y="1142984"/>
            <a:ext cx="792480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4950"/>
            <a:ext cx="2928926" cy="143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4000" b="1" dirty="0" smtClean="0"/>
              <a:t>PLAN FINANCIERO</a:t>
            </a:r>
            <a:r>
              <a:rPr lang="es-CO" sz="4000" dirty="0" smtClean="0"/>
              <a:t/>
            </a:r>
            <a:br>
              <a:rPr lang="es-CO" sz="4000" dirty="0" smtClean="0"/>
            </a:br>
            <a:endParaRPr lang="es-CO" sz="4000" b="1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142976" y="1500174"/>
            <a:ext cx="6643734" cy="414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s-CO" dirty="0" smtClean="0"/>
          </a:p>
          <a:p>
            <a:pPr algn="ctr">
              <a:buNone/>
            </a:pPr>
            <a:endParaRPr lang="es-CO" sz="4800" b="1" dirty="0" smtClean="0"/>
          </a:p>
          <a:p>
            <a:pPr algn="ctr">
              <a:buNone/>
            </a:pPr>
            <a:r>
              <a:rPr lang="es-CO" sz="4800" b="1" dirty="0" smtClean="0"/>
              <a:t>Gracias…</a:t>
            </a:r>
          </a:p>
          <a:p>
            <a:pPr algn="ctr">
              <a:buNone/>
            </a:pPr>
            <a:endParaRPr lang="es-CO" sz="4800" b="1" dirty="0" smtClean="0"/>
          </a:p>
          <a:p>
            <a:pPr algn="ctr">
              <a:buNone/>
            </a:pPr>
            <a:endParaRPr lang="es-CO" sz="4800" b="1" dirty="0" smtClean="0"/>
          </a:p>
          <a:p>
            <a:pPr algn="ctr">
              <a:buNone/>
            </a:pPr>
            <a:r>
              <a:rPr lang="es-CO" sz="4800" b="1" dirty="0" smtClean="0"/>
              <a:t>                                   </a:t>
            </a:r>
          </a:p>
          <a:p>
            <a:pPr algn="ctr">
              <a:buNone/>
            </a:pPr>
            <a:endParaRPr lang="es-CO" sz="2800" b="1" dirty="0" smtClean="0">
              <a:latin typeface="Bradley Hand ITC" pitchFamily="66" charset="0"/>
            </a:endParaRPr>
          </a:p>
          <a:p>
            <a:pPr algn="ctr">
              <a:buNone/>
            </a:pPr>
            <a:endParaRPr lang="es-CO" sz="2800" b="1" dirty="0" smtClean="0">
              <a:latin typeface="Bradley Hand ITC" pitchFamily="66" charset="0"/>
            </a:endParaRPr>
          </a:p>
          <a:p>
            <a:pPr algn="ctr">
              <a:buNone/>
            </a:pPr>
            <a:endParaRPr lang="es-CO" sz="2800" b="1" dirty="0" smtClean="0">
              <a:latin typeface="Bradley Hand ITC" pitchFamily="66" charset="0"/>
            </a:endParaRPr>
          </a:p>
          <a:p>
            <a:pPr algn="ctr">
              <a:buNone/>
            </a:pPr>
            <a:r>
              <a:rPr lang="es-CO" sz="2800" b="1" dirty="0" smtClean="0">
                <a:latin typeface="Bradley Hand ITC" pitchFamily="66" charset="0"/>
              </a:rPr>
              <a:t>                                                           </a:t>
            </a:r>
            <a:r>
              <a:rPr lang="es-CO" sz="2800" b="1" dirty="0" err="1" smtClean="0">
                <a:latin typeface="Bradley Hand ITC" pitchFamily="66" charset="0"/>
              </a:rPr>
              <a:t>Rigo</a:t>
            </a:r>
            <a:r>
              <a:rPr lang="es-CO" sz="2800" b="1" dirty="0" smtClean="0">
                <a:latin typeface="Bradley Hand ITC" pitchFamily="66" charset="0"/>
              </a:rPr>
              <a:t> </a:t>
            </a:r>
            <a:r>
              <a:rPr lang="es-CO" sz="2800" b="1" dirty="0" err="1" smtClean="0">
                <a:latin typeface="Bradley Hand ITC" pitchFamily="66" charset="0"/>
              </a:rPr>
              <a:t>Noreña</a:t>
            </a:r>
            <a:r>
              <a:rPr lang="es-CO" sz="2800" b="1" dirty="0" smtClean="0">
                <a:latin typeface="Bradley Hand ITC" pitchFamily="66" charset="0"/>
              </a:rPr>
              <a:t> Fajardo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>OBJETIVOS</a:t>
            </a: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s-CO" sz="4000" dirty="0" smtClean="0">
                <a:latin typeface="Aharoni" pitchFamily="2" charset="-79"/>
                <a:cs typeface="Aharoni" pitchFamily="2" charset="-79"/>
              </a:rPr>
              <a:t>Promover el desarrollo sostenible como prioridad en la </a:t>
            </a:r>
            <a:r>
              <a:rPr lang="es-CO" sz="4000" dirty="0" err="1" smtClean="0">
                <a:latin typeface="Aharoni" pitchFamily="2" charset="-79"/>
                <a:cs typeface="Aharoni" pitchFamily="2" charset="-79"/>
              </a:rPr>
              <a:t>amazonía</a:t>
            </a:r>
            <a:r>
              <a:rPr lang="es-CO" sz="4000" dirty="0" smtClean="0">
                <a:latin typeface="Aharoni" pitchFamily="2" charset="-79"/>
                <a:cs typeface="Aharoni" pitchFamily="2" charset="-79"/>
              </a:rPr>
              <a:t> como zona afectada por el conflicto armado</a:t>
            </a:r>
          </a:p>
          <a:p>
            <a:pPr lvl="0"/>
            <a:r>
              <a:rPr lang="es-CO" sz="4000" dirty="0" smtClean="0">
                <a:latin typeface="Aharoni" pitchFamily="2" charset="-79"/>
                <a:cs typeface="Aharoni" pitchFamily="2" charset="-79"/>
              </a:rPr>
              <a:t>Generar integración territorial, cohesión social y articulación sociedad-institución para la contribución  al cierre de brechas poblacionales y sociales. </a:t>
            </a:r>
          </a:p>
          <a:p>
            <a:pPr lvl="0"/>
            <a:r>
              <a:rPr lang="es-CO" sz="4000" dirty="0" smtClean="0">
                <a:latin typeface="Aharoni" pitchFamily="2" charset="-79"/>
                <a:cs typeface="Aharoni" pitchFamily="2" charset="-79"/>
              </a:rPr>
              <a:t> Garantizar el bienestar de las comunidades rurales (campesinas, indígenas, afro descendientes,) mediante el acceso a bienes, servicios y el uso eficiente del agua.</a:t>
            </a:r>
          </a:p>
          <a:p>
            <a:pPr lvl="0"/>
            <a:r>
              <a:rPr lang="es-CO" sz="4000" dirty="0" smtClean="0">
                <a:latin typeface="Aharoni" pitchFamily="2" charset="-79"/>
                <a:cs typeface="Aharoni" pitchFamily="2" charset="-79"/>
              </a:rPr>
              <a:t>Reducir las desigualdades sociales y territoriales entre los ámbitos urbano y rural, mediante el desarrollo integral del entorno como garantía para la igualdad de oportunidades. </a:t>
            </a:r>
          </a:p>
          <a:p>
            <a:pPr lvl="0"/>
            <a:r>
              <a:rPr lang="es-CO" sz="4000" dirty="0" smtClean="0">
                <a:latin typeface="Aharoni" pitchFamily="2" charset="-79"/>
                <a:cs typeface="Aharoni" pitchFamily="2" charset="-79"/>
              </a:rPr>
              <a:t>Contribuir al desarrollo de  ciudades amables,  sostenibles y equitativas</a:t>
            </a:r>
          </a:p>
          <a:p>
            <a:pPr lvl="0"/>
            <a:r>
              <a:rPr lang="es-CO" sz="4000" dirty="0" smtClean="0">
                <a:latin typeface="Aharoni" pitchFamily="2" charset="-79"/>
                <a:cs typeface="Aharoni" pitchFamily="2" charset="-79"/>
              </a:rPr>
              <a:t>Inclusión del turismo para desarrollo sostenible.</a:t>
            </a:r>
          </a:p>
          <a:p>
            <a:pPr lvl="0"/>
            <a:r>
              <a:rPr lang="es-CO" sz="4000" dirty="0" smtClean="0">
                <a:latin typeface="Aharoni" pitchFamily="2" charset="-79"/>
                <a:cs typeface="Aharoni" pitchFamily="2" charset="-79"/>
              </a:rPr>
              <a:t>Ajustar y ejecutar una política ambiental común que propenda al desarrollo regional ambiental sostenible.</a:t>
            </a:r>
          </a:p>
          <a:p>
            <a:pPr lvl="0"/>
            <a:r>
              <a:rPr lang="es-CO" sz="4000" dirty="0" smtClean="0">
                <a:latin typeface="Aharoni" pitchFamily="2" charset="-79"/>
                <a:cs typeface="Aharoni" pitchFamily="2" charset="-79"/>
              </a:rPr>
              <a:t>Desarrollar seguimiento y monitoreo constante de las actuaciones ambientales y actividades aquí planteadas.</a:t>
            </a:r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>PILARES FUNDAMENTALES</a:t>
            </a: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es-CO" b="1" dirty="0" smtClean="0"/>
              <a:t>1</a:t>
            </a:r>
            <a:r>
              <a:rPr lang="es-CO" dirty="0" smtClean="0"/>
              <a:t>. </a:t>
            </a:r>
            <a:r>
              <a:rPr lang="es-CO" b="1" dirty="0" smtClean="0"/>
              <a:t>Fortalecimiento  del recurso humano para la acción ambiental </a:t>
            </a:r>
          </a:p>
          <a:p>
            <a:r>
              <a:rPr lang="es-CO" b="1" dirty="0" smtClean="0"/>
              <a:t>2. Conocimiento del entorno, investigación y disponibilidad de información adecuada para la toma de decisiones.</a:t>
            </a:r>
          </a:p>
          <a:p>
            <a:r>
              <a:rPr lang="es-CO" b="1" dirty="0" smtClean="0"/>
              <a:t>3. Firmeza en la autoridad ambiental como mecanismo de protección y desarrollo sostenible.</a:t>
            </a:r>
          </a:p>
          <a:p>
            <a:r>
              <a:rPr lang="es-CO" b="1" dirty="0" smtClean="0"/>
              <a:t>4.  La Articulación y Coordinación Institucional y Comunitaria para la Gestión Ambiental.</a:t>
            </a:r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>VISIÓN</a:t>
            </a: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just"/>
            <a:endParaRPr lang="es-CO" b="1" dirty="0" smtClean="0"/>
          </a:p>
          <a:p>
            <a:pPr algn="just"/>
            <a:endParaRPr lang="es-CO" b="1" dirty="0" smtClean="0"/>
          </a:p>
          <a:p>
            <a:pPr algn="just"/>
            <a:r>
              <a:rPr lang="es-CO" b="1" dirty="0" smtClean="0"/>
              <a:t>Sociedad de la </a:t>
            </a:r>
            <a:r>
              <a:rPr lang="es-CO" b="1" dirty="0" smtClean="0"/>
              <a:t>A</a:t>
            </a:r>
            <a:r>
              <a:rPr lang="es-CO" b="1" dirty="0" smtClean="0"/>
              <a:t>mazonía </a:t>
            </a:r>
            <a:r>
              <a:rPr lang="es-CO" b="1" dirty="0" smtClean="0"/>
              <a:t>incluida en el disfrute y uso del territorio  acorde a la política ambiental de protección y desarrollo </a:t>
            </a:r>
            <a:r>
              <a:rPr lang="es-CO" b="1" dirty="0" err="1" smtClean="0"/>
              <a:t>autosostenible</a:t>
            </a:r>
            <a:r>
              <a:rPr lang="es-CO" b="1" dirty="0" smtClean="0"/>
              <a:t> sin degradar el entorno para lograr vivir en paz.</a:t>
            </a:r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>MISIÓN</a:t>
            </a: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just"/>
            <a:endParaRPr lang="es-CO" b="1" dirty="0" smtClean="0"/>
          </a:p>
          <a:p>
            <a:pPr algn="just"/>
            <a:r>
              <a:rPr lang="es-CO" b="1" dirty="0" smtClean="0"/>
              <a:t>Promover la planificación y el conocimiento de los recursos naturales para su conservación y aprovechamiento a través del uso de la tecnología, la gestión competitiva y el desarrollo del talento humano, para generar cohesión social participativa que devengue desarrollo social, económico, ambiental y cultural de las comunidades de su jurisdicción.</a:t>
            </a:r>
          </a:p>
          <a:p>
            <a:pPr algn="just"/>
            <a:endParaRPr lang="es-C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b="1" dirty="0" smtClean="0"/>
              <a:t>DIAGNOSTICO AMBIENTAL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s-CO" b="1" dirty="0" smtClean="0"/>
              <a:t>Patrimonio ecológico reconocido a nivel mundial pero baja valoración e identificación de los recursos de la oferta natural y de los bienes y servicios naturales que estos derivan</a:t>
            </a:r>
          </a:p>
          <a:p>
            <a:pPr lvl="0" algn="just"/>
            <a:r>
              <a:rPr lang="es-CO" b="1" dirty="0" smtClean="0"/>
              <a:t>Limitaciones de tipo productivo por baja vocación agrícola al no ser mejor aprovechados sus ecosistemas estratégicos.</a:t>
            </a:r>
          </a:p>
          <a:p>
            <a:pPr lvl="0" algn="just"/>
            <a:r>
              <a:rPr lang="es-CO" b="1" dirty="0" smtClean="0"/>
              <a:t>Alta afectación de la región de jurisdicción por el conflicto armado generando limitaciones para el desarrollo.</a:t>
            </a:r>
          </a:p>
          <a:p>
            <a:pPr lvl="0" algn="just"/>
            <a:r>
              <a:rPr lang="es-CO" b="1" dirty="0" smtClean="0"/>
              <a:t>Posicionamiento estratégico en la comunicación del pacifico con el resto del país.</a:t>
            </a:r>
          </a:p>
          <a:p>
            <a:pPr lvl="0" algn="just"/>
            <a:r>
              <a:rPr lang="es-CO" b="1" dirty="0" smtClean="0"/>
              <a:t>Gran diversidad cultural por concentración del alto número de pueblos indígenas.</a:t>
            </a:r>
          </a:p>
          <a:p>
            <a:pPr algn="just"/>
            <a:r>
              <a:rPr lang="es-CO" b="1" dirty="0" smtClean="0"/>
              <a:t>Deficiencias en el ordenamiento político administrativo a pesar de la existencia de resguardos indígenas pero mantienen falencias de información en sus límites; no han sido armonizados con el ordenamiento territorial para lograr efectividad en las estrategias de desarrollo</a:t>
            </a:r>
          </a:p>
          <a:p>
            <a:pPr algn="just"/>
            <a:r>
              <a:rPr lang="es-CO" b="1" dirty="0" smtClean="0"/>
              <a:t>.</a:t>
            </a:r>
          </a:p>
          <a:p>
            <a:pPr algn="just"/>
            <a:endParaRPr lang="es-C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b="1" dirty="0" smtClean="0"/>
              <a:t>DIAGNOSTICO AMBIENTAL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es-CO" b="1" dirty="0" smtClean="0"/>
              <a:t>Debilidad e inconsistencias en el ordenamiento territorial municipal, escaza memoria institucional  y no continuidad de programas y proyectos en el medio y largo plazo.</a:t>
            </a:r>
          </a:p>
          <a:p>
            <a:pPr lvl="0" algn="just"/>
            <a:r>
              <a:rPr lang="es-CO" b="1" dirty="0" smtClean="0"/>
              <a:t>A pesar de la identificación de ecosistemas estratégicos en los planes de ordenamiento territorial de los municipios, se refleja el bajo compromiso institucional para la asignación de recursos para inversión y protección.</a:t>
            </a:r>
          </a:p>
          <a:p>
            <a:pPr lvl="0" algn="just"/>
            <a:r>
              <a:rPr lang="es-CO" b="1" dirty="0" smtClean="0"/>
              <a:t>Alta complejidad social y procesos de ocupación en zonas sensibles con consecuente pérdida de cobertura vegetal, intervención y afectación de </a:t>
            </a:r>
            <a:r>
              <a:rPr lang="es-CO" b="1" dirty="0" err="1" smtClean="0"/>
              <a:t>microcuencas</a:t>
            </a:r>
            <a:r>
              <a:rPr lang="es-CO" b="1" dirty="0" smtClean="0"/>
              <a:t> hidrológicas y un marcado cambio del paisaje.</a:t>
            </a:r>
          </a:p>
          <a:p>
            <a:pPr lvl="0" algn="just"/>
            <a:r>
              <a:rPr lang="es-CO" b="1" dirty="0" smtClean="0"/>
              <a:t>Alto déficit en acceso a vivienda, agua potable, educación, salud e institucionalidad lo que aumenta el índice de brechas.</a:t>
            </a:r>
          </a:p>
          <a:p>
            <a:pPr lvl="0" algn="just"/>
            <a:r>
              <a:rPr lang="es-CO" b="1" dirty="0" smtClean="0"/>
              <a:t>Alta proporción de deforestación en la Amazonía colombiana.</a:t>
            </a:r>
          </a:p>
          <a:p>
            <a:pPr lvl="0" algn="just"/>
            <a:r>
              <a:rPr lang="es-CO" b="1" dirty="0" smtClean="0"/>
              <a:t>El 77,5% de la población urbana se encuentra en categoría de amenaza media, alta y muy alta por encontrarse en piedemonte. El resto con amenaza media.</a:t>
            </a:r>
          </a:p>
          <a:p>
            <a:pPr lvl="0" algn="just"/>
            <a:r>
              <a:rPr lang="es-CO" b="1" dirty="0" smtClean="0"/>
              <a:t>Debilidad en los planes de gestión del riesgo y su componente en los planes de ordenamiento territorial municipales.</a:t>
            </a:r>
          </a:p>
          <a:p>
            <a:pPr lvl="0" algn="just"/>
            <a:r>
              <a:rPr lang="es-CO" b="1" dirty="0" smtClean="0"/>
              <a:t>Deficiencia municipal en política pública para el uso eficiente del agua e infraestructura para el tratamiento de aguas residuales.</a:t>
            </a:r>
          </a:p>
          <a:p>
            <a:pPr lvl="0" algn="just"/>
            <a:r>
              <a:rPr lang="es-CO" b="1" dirty="0" smtClean="0"/>
              <a:t>Aumento significativo en solicitudes para la titulación minera.</a:t>
            </a:r>
          </a:p>
          <a:p>
            <a:pPr lvl="0" algn="just"/>
            <a:r>
              <a:rPr lang="es-CO" b="1" dirty="0" smtClean="0"/>
              <a:t>Deficiencias institucionales en la gestión financiera.</a:t>
            </a:r>
          </a:p>
          <a:p>
            <a:pPr algn="just"/>
            <a:endParaRPr lang="es-CO" dirty="0" smtClean="0"/>
          </a:p>
          <a:p>
            <a:pPr algn="just"/>
            <a:endParaRPr lang="es-C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5929322" cy="40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just"/>
            <a:endParaRPr lang="es-CO" dirty="0" smtClean="0"/>
          </a:p>
          <a:p>
            <a:pPr algn="ctr">
              <a:buNone/>
            </a:pPr>
            <a:endParaRPr lang="es-CO" sz="4800" b="1" dirty="0" smtClean="0"/>
          </a:p>
          <a:p>
            <a:pPr algn="ctr">
              <a:buNone/>
            </a:pPr>
            <a:r>
              <a:rPr lang="es-CO" sz="4800" b="1" dirty="0" smtClean="0">
                <a:latin typeface="+mj-lt"/>
              </a:rPr>
              <a:t>ACCIONES PROPUESTAS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86388"/>
            <a:ext cx="2714612" cy="136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b="1" dirty="0" smtClean="0"/>
              <a:t>BIODIVERSIDAD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b="1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7200" y="1428736"/>
            <a:ext cx="82296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664</Words>
  <Application>Microsoft Office PowerPoint</Application>
  <PresentationFormat>Presentación en pantalla (4:3)</PresentationFormat>
  <Paragraphs>83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Flujo</vt:lpstr>
      <vt:lpstr>PROPUESTA DE PLAN DE ACCIÓN PARA  EL DESARROLLO SOSTENIBLE DEL SUR DE LA AMAZONÍA COLOMBIANA </vt:lpstr>
      <vt:lpstr>OBJETIVOS</vt:lpstr>
      <vt:lpstr>PILARES FUNDAMENTALES</vt:lpstr>
      <vt:lpstr>VISIÓN</vt:lpstr>
      <vt:lpstr>MISIÓN</vt:lpstr>
      <vt:lpstr> DIAGNOSTICO AMBIENTAL </vt:lpstr>
      <vt:lpstr> DIAGNOSTICO AMBIENTAL </vt:lpstr>
      <vt:lpstr>  </vt:lpstr>
      <vt:lpstr> BIODIVERSIDAD </vt:lpstr>
      <vt:lpstr> GESTIÓN AMBIENTAL </vt:lpstr>
      <vt:lpstr> SOSTENIBILIDAD DEL RECURSO HÍDRICO </vt:lpstr>
      <vt:lpstr> INTERACCIÓN COMUNIDAD INSTITUCIÓN </vt:lpstr>
      <vt:lpstr> FORTALECIMIENTO INSTITUCIONAL </vt:lpstr>
      <vt:lpstr> PLAN FINANCIERO </vt:lpstr>
      <vt:lpstr> PLAN FINANCIERO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17</cp:revision>
  <dcterms:created xsi:type="dcterms:W3CDTF">2015-11-14T04:29:41Z</dcterms:created>
  <dcterms:modified xsi:type="dcterms:W3CDTF">2015-11-17T05:06:08Z</dcterms:modified>
</cp:coreProperties>
</file>