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9" r:id="rId2"/>
    <p:sldId id="271" r:id="rId3"/>
    <p:sldId id="272" r:id="rId4"/>
    <p:sldId id="273" r:id="rId5"/>
    <p:sldId id="274" r:id="rId6"/>
    <p:sldId id="275" r:id="rId7"/>
    <p:sldId id="277" r:id="rId8"/>
    <p:sldId id="276" r:id="rId9"/>
    <p:sldId id="258" r:id="rId10"/>
    <p:sldId id="278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CCBA6"/>
    <a:srgbClr val="FDA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8C3DD-8E3C-41C0-9D05-D8131F7A00CC}" type="datetimeFigureOut">
              <a:rPr lang="es-CO" smtClean="0"/>
              <a:pPr/>
              <a:t>16/11/2015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C6136-5D45-4E8F-BE48-2055E07E462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325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C6136-5D45-4E8F-BE48-2055E07E462F}" type="slidenum">
              <a:rPr lang="es-CO" smtClean="0"/>
              <a:pPr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0719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C6136-5D45-4E8F-BE48-2055E07E462F}" type="slidenum">
              <a:rPr lang="es-CO" smtClean="0"/>
              <a:pPr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169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C6136-5D45-4E8F-BE48-2055E07E462F}" type="slidenum">
              <a:rPr lang="es-CO" smtClean="0"/>
              <a:pPr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315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C6136-5D45-4E8F-BE48-2055E07E462F}" type="slidenum">
              <a:rPr lang="es-CO" smtClean="0"/>
              <a:pPr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7076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C6136-5D45-4E8F-BE48-2055E07E462F}" type="slidenum">
              <a:rPr lang="es-CO" smtClean="0"/>
              <a:pPr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3082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C6136-5D45-4E8F-BE48-2055E07E462F}" type="slidenum">
              <a:rPr lang="es-CO" smtClean="0"/>
              <a:pPr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9766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C6136-5D45-4E8F-BE48-2055E07E462F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7003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63D90B-659E-4F22-B29A-4E2456903DF4}" type="datetimeFigureOut">
              <a:rPr lang="es-CO" smtClean="0"/>
              <a:pPr/>
              <a:t>16/11/2015</a:t>
            </a:fld>
            <a:endParaRPr lang="es-CO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37E304-16D5-4B8B-982C-BD21118E477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63D90B-659E-4F22-B29A-4E2456903DF4}" type="datetimeFigureOut">
              <a:rPr lang="es-CO" smtClean="0"/>
              <a:pPr/>
              <a:t>16/11/2015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37E304-16D5-4B8B-982C-BD21118E477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63D90B-659E-4F22-B29A-4E2456903DF4}" type="datetimeFigureOut">
              <a:rPr lang="es-CO" smtClean="0"/>
              <a:pPr/>
              <a:t>16/11/2015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37E304-16D5-4B8B-982C-BD21118E477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63D90B-659E-4F22-B29A-4E2456903DF4}" type="datetimeFigureOut">
              <a:rPr lang="es-CO" smtClean="0"/>
              <a:pPr/>
              <a:t>16/11/2015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37E304-16D5-4B8B-982C-BD21118E477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63D90B-659E-4F22-B29A-4E2456903DF4}" type="datetimeFigureOut">
              <a:rPr lang="es-CO" smtClean="0"/>
              <a:pPr/>
              <a:t>16/11/2015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37E304-16D5-4B8B-982C-BD21118E477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63D90B-659E-4F22-B29A-4E2456903DF4}" type="datetimeFigureOut">
              <a:rPr lang="es-CO" smtClean="0"/>
              <a:pPr/>
              <a:t>16/11/2015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37E304-16D5-4B8B-982C-BD21118E477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63D90B-659E-4F22-B29A-4E2456903DF4}" type="datetimeFigureOut">
              <a:rPr lang="es-CO" smtClean="0"/>
              <a:pPr/>
              <a:t>16/11/2015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37E304-16D5-4B8B-982C-BD21118E477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63D90B-659E-4F22-B29A-4E2456903DF4}" type="datetimeFigureOut">
              <a:rPr lang="es-CO" smtClean="0"/>
              <a:pPr/>
              <a:t>16/11/2015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37E304-16D5-4B8B-982C-BD21118E477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63D90B-659E-4F22-B29A-4E2456903DF4}" type="datetimeFigureOut">
              <a:rPr lang="es-CO" smtClean="0"/>
              <a:pPr/>
              <a:t>16/11/2015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37E304-16D5-4B8B-982C-BD21118E477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63D90B-659E-4F22-B29A-4E2456903DF4}" type="datetimeFigureOut">
              <a:rPr lang="es-CO" smtClean="0"/>
              <a:pPr/>
              <a:t>16/11/2015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37E304-16D5-4B8B-982C-BD21118E477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63D90B-659E-4F22-B29A-4E2456903DF4}" type="datetimeFigureOut">
              <a:rPr lang="es-CO" smtClean="0"/>
              <a:pPr/>
              <a:t>16/11/2015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37E304-16D5-4B8B-982C-BD21118E477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963D90B-659E-4F22-B29A-4E2456903DF4}" type="datetimeFigureOut">
              <a:rPr lang="es-CO" smtClean="0"/>
              <a:pPr/>
              <a:t>16/11/2015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CO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C37E304-16D5-4B8B-982C-BD21118E477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600" y="764704"/>
            <a:ext cx="7772400" cy="1254001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700" dirty="0" smtClean="0">
                <a:solidFill>
                  <a:schemeClr val="tx1"/>
                </a:solidFill>
              </a:rPr>
              <a:t>PROPUESTA </a:t>
            </a:r>
            <a:br>
              <a:rPr lang="es-ES" sz="2700" dirty="0" smtClean="0">
                <a:solidFill>
                  <a:schemeClr val="tx1"/>
                </a:solidFill>
              </a:rPr>
            </a:br>
            <a:r>
              <a:rPr lang="es-ES" sz="2700" dirty="0" smtClean="0">
                <a:solidFill>
                  <a:schemeClr val="tx1"/>
                </a:solidFill>
              </a:rPr>
              <a:t>ING. WILLIAM MAURICIO RENGIFO VELASCO</a:t>
            </a:r>
            <a:br>
              <a:rPr lang="es-ES" sz="2700" dirty="0" smtClean="0">
                <a:solidFill>
                  <a:schemeClr val="tx1"/>
                </a:solidFill>
              </a:rPr>
            </a:br>
            <a:r>
              <a:rPr lang="es-ES" sz="2700" dirty="0" smtClean="0">
                <a:solidFill>
                  <a:schemeClr val="tx1"/>
                </a:solidFill>
              </a:rPr>
              <a:t>ESPECIALISTA EN GERENCIA AMBIENTAL</a:t>
            </a: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" sz="2400" dirty="0"/>
              <a:t/>
            </a:r>
            <a:br>
              <a:rPr lang="es-ES" sz="2400" dirty="0"/>
            </a:br>
            <a:endParaRPr lang="es-CO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79712" y="1556792"/>
            <a:ext cx="5544616" cy="864096"/>
          </a:xfrm>
        </p:spPr>
        <p:txBody>
          <a:bodyPr>
            <a:normAutofit/>
          </a:bodyPr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CONCURSO PARA DIRECTOR GENERAL DE CORPOAMAZONIA</a:t>
            </a:r>
            <a:endParaRPr lang="es-CO" sz="2400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03848" y="6165304"/>
            <a:ext cx="3744416" cy="53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kern="0" dirty="0" smtClean="0">
                <a:latin typeface="Calibri" pitchFamily="34" charset="0"/>
                <a:cs typeface="+mn-cs"/>
              </a:rPr>
              <a:t>Noviembre 17 de 2015</a:t>
            </a:r>
            <a:endParaRPr lang="es-CO" sz="2800" kern="0" dirty="0">
              <a:latin typeface="Calibri" pitchFamily="34" charset="0"/>
              <a:cs typeface="+mn-cs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s-CO" sz="3200" kern="0" dirty="0">
              <a:latin typeface="Calibri" pitchFamily="34" charset="0"/>
              <a:cs typeface="+mn-cs"/>
            </a:endParaRPr>
          </a:p>
        </p:txBody>
      </p:sp>
      <p:pic>
        <p:nvPicPr>
          <p:cNvPr id="6" name="Picture 9" descr="01_2000_UNI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76872"/>
            <a:ext cx="5446563" cy="3922334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059832" y="2924944"/>
            <a:ext cx="3208400" cy="1117104"/>
          </a:xfrm>
        </p:spPr>
        <p:txBody>
          <a:bodyPr/>
          <a:lstStyle/>
          <a:p>
            <a:pPr algn="ctr">
              <a:buNone/>
            </a:pPr>
            <a:r>
              <a:rPr lang="es-ES" dirty="0" smtClean="0"/>
              <a:t>GRACIAS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08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/>
          <p:cNvSpPr/>
          <p:nvPr/>
        </p:nvSpPr>
        <p:spPr>
          <a:xfrm>
            <a:off x="1475656" y="320588"/>
            <a:ext cx="6912768" cy="652534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Elipse 5"/>
          <p:cNvSpPr/>
          <p:nvPr/>
        </p:nvSpPr>
        <p:spPr>
          <a:xfrm>
            <a:off x="2081191" y="899778"/>
            <a:ext cx="5701698" cy="5391100"/>
          </a:xfrm>
          <a:prstGeom prst="ellipse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3851920" y="431551"/>
            <a:ext cx="216024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s-CO" dirty="0" smtClean="0"/>
              <a:t>Educación ambiental</a:t>
            </a:r>
            <a:endParaRPr lang="es-CO" dirty="0"/>
          </a:p>
        </p:txBody>
      </p:sp>
      <p:sp>
        <p:nvSpPr>
          <p:cNvPr id="10" name="Elipse 9"/>
          <p:cNvSpPr/>
          <p:nvPr/>
        </p:nvSpPr>
        <p:spPr>
          <a:xfrm>
            <a:off x="3851920" y="2564904"/>
            <a:ext cx="2088232" cy="1853487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3923928" y="316848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Crecimiento Verde 2016 - 2019</a:t>
            </a:r>
            <a:endParaRPr lang="es-CO" dirty="0"/>
          </a:p>
        </p:txBody>
      </p:sp>
      <p:cxnSp>
        <p:nvCxnSpPr>
          <p:cNvPr id="15" name="Conector recto 14"/>
          <p:cNvCxnSpPr>
            <a:stCxn id="6" idx="1"/>
            <a:endCxn id="10" idx="1"/>
          </p:cNvCxnSpPr>
          <p:nvPr/>
        </p:nvCxnSpPr>
        <p:spPr>
          <a:xfrm>
            <a:off x="2916185" y="1689286"/>
            <a:ext cx="1241549" cy="1147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stCxn id="6" idx="7"/>
            <a:endCxn id="10" idx="7"/>
          </p:cNvCxnSpPr>
          <p:nvPr/>
        </p:nvCxnSpPr>
        <p:spPr>
          <a:xfrm flipH="1">
            <a:off x="5634338" y="1689286"/>
            <a:ext cx="1313557" cy="1147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2462684" y="3913708"/>
            <a:ext cx="1461244" cy="1071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H="1" flipV="1">
            <a:off x="5868144" y="3814812"/>
            <a:ext cx="1842737" cy="334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H="1" flipV="1">
            <a:off x="5148064" y="4381934"/>
            <a:ext cx="486274" cy="1777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4029338" y="6335034"/>
            <a:ext cx="1664238" cy="36933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s-CO" dirty="0" smtClean="0"/>
              <a:t>Y Sostenibilidad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4735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/>
          <p:cNvSpPr/>
          <p:nvPr/>
        </p:nvSpPr>
        <p:spPr>
          <a:xfrm>
            <a:off x="1475656" y="320588"/>
            <a:ext cx="6912768" cy="652534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Elipse 5"/>
          <p:cNvSpPr/>
          <p:nvPr/>
        </p:nvSpPr>
        <p:spPr>
          <a:xfrm>
            <a:off x="2081191" y="899778"/>
            <a:ext cx="5701698" cy="5391100"/>
          </a:xfrm>
          <a:prstGeom prst="ellipse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3851920" y="431551"/>
            <a:ext cx="216024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s-CO" dirty="0" smtClean="0"/>
              <a:t>Educación ambiental</a:t>
            </a:r>
            <a:endParaRPr lang="es-CO" dirty="0"/>
          </a:p>
        </p:txBody>
      </p:sp>
      <p:sp>
        <p:nvSpPr>
          <p:cNvPr id="10" name="Elipse 9"/>
          <p:cNvSpPr/>
          <p:nvPr/>
        </p:nvSpPr>
        <p:spPr>
          <a:xfrm>
            <a:off x="3851920" y="2564904"/>
            <a:ext cx="2088232" cy="1853487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3923928" y="316848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Crecimiento Verde 2016 - 2019</a:t>
            </a:r>
            <a:endParaRPr lang="es-CO" dirty="0"/>
          </a:p>
        </p:txBody>
      </p:sp>
      <p:cxnSp>
        <p:nvCxnSpPr>
          <p:cNvPr id="15" name="Conector recto 14"/>
          <p:cNvCxnSpPr>
            <a:stCxn id="6" idx="1"/>
            <a:endCxn id="10" idx="1"/>
          </p:cNvCxnSpPr>
          <p:nvPr/>
        </p:nvCxnSpPr>
        <p:spPr>
          <a:xfrm>
            <a:off x="2916185" y="1689286"/>
            <a:ext cx="1241549" cy="1147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stCxn id="6" idx="7"/>
            <a:endCxn id="10" idx="7"/>
          </p:cNvCxnSpPr>
          <p:nvPr/>
        </p:nvCxnSpPr>
        <p:spPr>
          <a:xfrm flipH="1">
            <a:off x="5634338" y="1689286"/>
            <a:ext cx="1313557" cy="1147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2462684" y="3913708"/>
            <a:ext cx="1461244" cy="1071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H="1" flipV="1">
            <a:off x="5868144" y="3814812"/>
            <a:ext cx="1842737" cy="334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H="1" flipV="1">
            <a:off x="5148064" y="4381934"/>
            <a:ext cx="486274" cy="1777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/>
          <p:cNvSpPr txBox="1"/>
          <p:nvPr/>
        </p:nvSpPr>
        <p:spPr>
          <a:xfrm>
            <a:off x="3827236" y="1379889"/>
            <a:ext cx="2040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1. Ordenamiento Ambiental del Territorio</a:t>
            </a:r>
            <a:endParaRPr lang="es-CO" dirty="0"/>
          </a:p>
        </p:txBody>
      </p:sp>
      <p:sp>
        <p:nvSpPr>
          <p:cNvPr id="43" name="CuadroTexto 42"/>
          <p:cNvSpPr txBox="1"/>
          <p:nvPr/>
        </p:nvSpPr>
        <p:spPr>
          <a:xfrm>
            <a:off x="4029338" y="6335034"/>
            <a:ext cx="1664238" cy="36933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s-CO" dirty="0" smtClean="0"/>
              <a:t>Y Sostenibilidad</a:t>
            </a:r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5787495" y="1076758"/>
            <a:ext cx="3155794" cy="175432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dirty="0" smtClean="0"/>
              <a:t>Departamentos con POTD</a:t>
            </a:r>
          </a:p>
          <a:p>
            <a:pPr marL="342900" indent="-342900">
              <a:buAutoNum type="arabicPeriod"/>
            </a:pPr>
            <a:r>
              <a:rPr lang="es-CO" dirty="0" err="1" smtClean="0"/>
              <a:t>Mpios</a:t>
            </a:r>
            <a:r>
              <a:rPr lang="es-CO" dirty="0" smtClean="0"/>
              <a:t> incorporando determinantes Ambientales</a:t>
            </a:r>
          </a:p>
          <a:p>
            <a:pPr marL="342900" indent="-342900">
              <a:buAutoNum type="arabicPeriod"/>
            </a:pPr>
            <a:r>
              <a:rPr lang="es-CO" dirty="0" err="1" smtClean="0"/>
              <a:t>Poncas</a:t>
            </a:r>
            <a:r>
              <a:rPr lang="es-CO" dirty="0" smtClean="0"/>
              <a:t> priorizados</a:t>
            </a:r>
          </a:p>
          <a:p>
            <a:pPr marL="342900" indent="-342900">
              <a:buAutoNum type="arabicPeriod"/>
            </a:pPr>
            <a:r>
              <a:rPr lang="es-CO" dirty="0" smtClean="0"/>
              <a:t>PIV</a:t>
            </a:r>
          </a:p>
          <a:p>
            <a:pPr marL="342900" indent="-342900">
              <a:buAutoNum type="arabicPeriod"/>
            </a:pPr>
            <a:r>
              <a:rPr lang="es-CO" dirty="0" smtClean="0"/>
              <a:t>PD Afro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03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/>
          <p:cNvSpPr/>
          <p:nvPr/>
        </p:nvSpPr>
        <p:spPr>
          <a:xfrm>
            <a:off x="1475656" y="320588"/>
            <a:ext cx="6912768" cy="652534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Elipse 5"/>
          <p:cNvSpPr/>
          <p:nvPr/>
        </p:nvSpPr>
        <p:spPr>
          <a:xfrm>
            <a:off x="2081191" y="899778"/>
            <a:ext cx="5701698" cy="5391100"/>
          </a:xfrm>
          <a:prstGeom prst="ellipse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3851920" y="431551"/>
            <a:ext cx="216024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s-CO" dirty="0" smtClean="0"/>
              <a:t>Educación ambiental</a:t>
            </a:r>
            <a:endParaRPr lang="es-CO" dirty="0"/>
          </a:p>
        </p:txBody>
      </p:sp>
      <p:sp>
        <p:nvSpPr>
          <p:cNvPr id="10" name="Elipse 9"/>
          <p:cNvSpPr/>
          <p:nvPr/>
        </p:nvSpPr>
        <p:spPr>
          <a:xfrm>
            <a:off x="3851920" y="2564904"/>
            <a:ext cx="2088232" cy="1853487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3923928" y="316848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Crecimiento Verde 2016 - 2019</a:t>
            </a:r>
            <a:endParaRPr lang="es-CO" dirty="0"/>
          </a:p>
        </p:txBody>
      </p:sp>
      <p:cxnSp>
        <p:nvCxnSpPr>
          <p:cNvPr id="15" name="Conector recto 14"/>
          <p:cNvCxnSpPr>
            <a:stCxn id="6" idx="1"/>
            <a:endCxn id="10" idx="1"/>
          </p:cNvCxnSpPr>
          <p:nvPr/>
        </p:nvCxnSpPr>
        <p:spPr>
          <a:xfrm>
            <a:off x="2916185" y="1689286"/>
            <a:ext cx="1241549" cy="1147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stCxn id="6" idx="7"/>
            <a:endCxn id="10" idx="7"/>
          </p:cNvCxnSpPr>
          <p:nvPr/>
        </p:nvCxnSpPr>
        <p:spPr>
          <a:xfrm flipH="1">
            <a:off x="5634338" y="1689286"/>
            <a:ext cx="1313557" cy="1147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2462684" y="3913708"/>
            <a:ext cx="1461244" cy="1071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H="1" flipV="1">
            <a:off x="5868144" y="3814812"/>
            <a:ext cx="1842737" cy="334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H="1" flipV="1">
            <a:off x="5148064" y="4381934"/>
            <a:ext cx="486274" cy="1777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/>
          <p:cNvSpPr txBox="1"/>
          <p:nvPr/>
        </p:nvSpPr>
        <p:spPr>
          <a:xfrm>
            <a:off x="5868144" y="2884920"/>
            <a:ext cx="19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2</a:t>
            </a:r>
            <a:r>
              <a:rPr lang="es-CO" dirty="0" smtClean="0"/>
              <a:t>. Fortalecimiento Etnias y Cultural</a:t>
            </a:r>
            <a:endParaRPr lang="es-CO" dirty="0"/>
          </a:p>
        </p:txBody>
      </p:sp>
      <p:sp>
        <p:nvSpPr>
          <p:cNvPr id="43" name="CuadroTexto 42"/>
          <p:cNvSpPr txBox="1"/>
          <p:nvPr/>
        </p:nvSpPr>
        <p:spPr>
          <a:xfrm>
            <a:off x="4029338" y="6335034"/>
            <a:ext cx="1664238" cy="36933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s-CO" dirty="0" smtClean="0"/>
              <a:t>Y Sostenibilidad</a:t>
            </a:r>
            <a:endParaRPr lang="es-CO" dirty="0"/>
          </a:p>
        </p:txBody>
      </p:sp>
      <p:sp>
        <p:nvSpPr>
          <p:cNvPr id="2" name="CuadroTexto 1"/>
          <p:cNvSpPr txBox="1"/>
          <p:nvPr/>
        </p:nvSpPr>
        <p:spPr>
          <a:xfrm>
            <a:off x="5178117" y="4451407"/>
            <a:ext cx="3845894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dirty="0" smtClean="0"/>
              <a:t>proyecto Medicina tradicional, Seguridad Alimentaria, Saneamiento Básico.</a:t>
            </a:r>
          </a:p>
          <a:p>
            <a:pPr marL="342900" indent="-342900">
              <a:buAutoNum type="arabicPeriod"/>
            </a:pPr>
            <a:r>
              <a:rPr lang="es-CO" dirty="0" smtClean="0"/>
              <a:t>Plan de salvaguarda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4603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/>
          <p:cNvSpPr/>
          <p:nvPr/>
        </p:nvSpPr>
        <p:spPr>
          <a:xfrm>
            <a:off x="1475656" y="320588"/>
            <a:ext cx="6912768" cy="652534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Elipse 5"/>
          <p:cNvSpPr/>
          <p:nvPr/>
        </p:nvSpPr>
        <p:spPr>
          <a:xfrm>
            <a:off x="2081191" y="899778"/>
            <a:ext cx="5701698" cy="5391100"/>
          </a:xfrm>
          <a:prstGeom prst="ellipse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3851920" y="431551"/>
            <a:ext cx="216024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s-CO" dirty="0" smtClean="0"/>
              <a:t>Educación ambiental</a:t>
            </a:r>
            <a:endParaRPr lang="es-CO" dirty="0"/>
          </a:p>
        </p:txBody>
      </p:sp>
      <p:sp>
        <p:nvSpPr>
          <p:cNvPr id="10" name="Elipse 9"/>
          <p:cNvSpPr/>
          <p:nvPr/>
        </p:nvSpPr>
        <p:spPr>
          <a:xfrm>
            <a:off x="3851920" y="2564904"/>
            <a:ext cx="2088232" cy="1853487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3923928" y="316848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Crecimiento Verde 2016 - 2019</a:t>
            </a:r>
            <a:endParaRPr lang="es-CO" dirty="0"/>
          </a:p>
        </p:txBody>
      </p:sp>
      <p:cxnSp>
        <p:nvCxnSpPr>
          <p:cNvPr id="15" name="Conector recto 14"/>
          <p:cNvCxnSpPr>
            <a:stCxn id="6" idx="1"/>
            <a:endCxn id="10" idx="1"/>
          </p:cNvCxnSpPr>
          <p:nvPr/>
        </p:nvCxnSpPr>
        <p:spPr>
          <a:xfrm>
            <a:off x="2916185" y="1689286"/>
            <a:ext cx="1241549" cy="1147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stCxn id="6" idx="7"/>
            <a:endCxn id="10" idx="7"/>
          </p:cNvCxnSpPr>
          <p:nvPr/>
        </p:nvCxnSpPr>
        <p:spPr>
          <a:xfrm flipH="1">
            <a:off x="5634338" y="1689286"/>
            <a:ext cx="1313557" cy="1147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2462684" y="3913708"/>
            <a:ext cx="1461244" cy="1071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H="1" flipV="1">
            <a:off x="5868144" y="3814812"/>
            <a:ext cx="1842737" cy="334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H="1" flipV="1">
            <a:off x="5148064" y="4381934"/>
            <a:ext cx="486274" cy="1777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>
            <a:off x="5270662" y="4347526"/>
            <a:ext cx="2040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3</a:t>
            </a:r>
            <a:r>
              <a:rPr lang="es-CO" dirty="0" smtClean="0"/>
              <a:t>. Gestión del Riesgo y Adaptación cambio climático</a:t>
            </a:r>
            <a:endParaRPr lang="es-CO" dirty="0"/>
          </a:p>
        </p:txBody>
      </p:sp>
      <p:sp>
        <p:nvSpPr>
          <p:cNvPr id="43" name="CuadroTexto 42"/>
          <p:cNvSpPr txBox="1"/>
          <p:nvPr/>
        </p:nvSpPr>
        <p:spPr>
          <a:xfrm>
            <a:off x="4029338" y="6335034"/>
            <a:ext cx="1664238" cy="36933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s-CO" dirty="0" smtClean="0"/>
              <a:t>Y Sostenibilidad</a:t>
            </a:r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1783307" y="4861572"/>
            <a:ext cx="3184588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dirty="0" smtClean="0"/>
              <a:t>Fortalecimiento al Nodo Amazónico</a:t>
            </a:r>
          </a:p>
          <a:p>
            <a:pPr marL="342900" indent="-342900">
              <a:buAutoNum type="arabicPeriod"/>
            </a:pPr>
            <a:r>
              <a:rPr lang="es-CO" dirty="0" smtClean="0"/>
              <a:t>Plan estratégico GR y ADC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3863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/>
          <p:cNvSpPr/>
          <p:nvPr/>
        </p:nvSpPr>
        <p:spPr>
          <a:xfrm>
            <a:off x="1475656" y="320588"/>
            <a:ext cx="6912768" cy="652534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Elipse 5"/>
          <p:cNvSpPr/>
          <p:nvPr/>
        </p:nvSpPr>
        <p:spPr>
          <a:xfrm>
            <a:off x="2081191" y="899778"/>
            <a:ext cx="5701698" cy="5391100"/>
          </a:xfrm>
          <a:prstGeom prst="ellipse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3851920" y="431551"/>
            <a:ext cx="216024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s-CO" dirty="0" smtClean="0"/>
              <a:t>Educación ambiental</a:t>
            </a:r>
            <a:endParaRPr lang="es-CO" dirty="0"/>
          </a:p>
        </p:txBody>
      </p:sp>
      <p:sp>
        <p:nvSpPr>
          <p:cNvPr id="10" name="Elipse 9"/>
          <p:cNvSpPr/>
          <p:nvPr/>
        </p:nvSpPr>
        <p:spPr>
          <a:xfrm>
            <a:off x="3851920" y="2564904"/>
            <a:ext cx="2088232" cy="1853487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3923928" y="316848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Crecimiento Verde 2016 - 2019</a:t>
            </a:r>
            <a:endParaRPr lang="es-CO" dirty="0"/>
          </a:p>
        </p:txBody>
      </p:sp>
      <p:cxnSp>
        <p:nvCxnSpPr>
          <p:cNvPr id="15" name="Conector recto 14"/>
          <p:cNvCxnSpPr>
            <a:stCxn id="6" idx="1"/>
            <a:endCxn id="10" idx="1"/>
          </p:cNvCxnSpPr>
          <p:nvPr/>
        </p:nvCxnSpPr>
        <p:spPr>
          <a:xfrm>
            <a:off x="2916185" y="1689286"/>
            <a:ext cx="1241549" cy="1147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stCxn id="6" idx="7"/>
            <a:endCxn id="10" idx="7"/>
          </p:cNvCxnSpPr>
          <p:nvPr/>
        </p:nvCxnSpPr>
        <p:spPr>
          <a:xfrm flipH="1">
            <a:off x="5634338" y="1689286"/>
            <a:ext cx="1313557" cy="1147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2462684" y="3913708"/>
            <a:ext cx="1461244" cy="1071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H="1" flipV="1">
            <a:off x="5868144" y="3814812"/>
            <a:ext cx="1842737" cy="334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H="1" flipV="1">
            <a:off x="5148064" y="4381934"/>
            <a:ext cx="486274" cy="1777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/>
          <p:cNvSpPr txBox="1"/>
          <p:nvPr/>
        </p:nvSpPr>
        <p:spPr>
          <a:xfrm>
            <a:off x="3107156" y="4712448"/>
            <a:ext cx="2040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4</a:t>
            </a:r>
            <a:r>
              <a:rPr lang="es-CO" dirty="0" smtClean="0"/>
              <a:t>. Sistema Regional de Áreas Protegidas</a:t>
            </a:r>
            <a:endParaRPr lang="es-CO" dirty="0"/>
          </a:p>
        </p:txBody>
      </p:sp>
      <p:sp>
        <p:nvSpPr>
          <p:cNvPr id="43" name="CuadroTexto 42"/>
          <p:cNvSpPr txBox="1"/>
          <p:nvPr/>
        </p:nvSpPr>
        <p:spPr>
          <a:xfrm>
            <a:off x="4029338" y="6335034"/>
            <a:ext cx="1664238" cy="36933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s-CO" dirty="0" smtClean="0"/>
              <a:t>Y Sostenibilidad</a:t>
            </a:r>
            <a:endParaRPr lang="es-CO" dirty="0"/>
          </a:p>
        </p:txBody>
      </p:sp>
      <p:sp>
        <p:nvSpPr>
          <p:cNvPr id="2" name="CuadroTexto 1"/>
          <p:cNvSpPr txBox="1"/>
          <p:nvPr/>
        </p:nvSpPr>
        <p:spPr>
          <a:xfrm>
            <a:off x="5329016" y="4400415"/>
            <a:ext cx="3479838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dirty="0" smtClean="0"/>
              <a:t>Declaración de áreas protegidas</a:t>
            </a:r>
          </a:p>
          <a:p>
            <a:pPr marL="342900" indent="-342900">
              <a:buAutoNum type="arabicPeriod"/>
            </a:pPr>
            <a:r>
              <a:rPr lang="es-CO" dirty="0" smtClean="0"/>
              <a:t>Establecimiento de Corredores biológicos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6701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/>
          <p:cNvSpPr/>
          <p:nvPr/>
        </p:nvSpPr>
        <p:spPr>
          <a:xfrm>
            <a:off x="1475656" y="320588"/>
            <a:ext cx="6912768" cy="652534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Elipse 5"/>
          <p:cNvSpPr/>
          <p:nvPr/>
        </p:nvSpPr>
        <p:spPr>
          <a:xfrm>
            <a:off x="2081191" y="899778"/>
            <a:ext cx="5701698" cy="5391100"/>
          </a:xfrm>
          <a:prstGeom prst="ellipse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3851920" y="431551"/>
            <a:ext cx="216024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s-CO" dirty="0" smtClean="0"/>
              <a:t>Educación ambiental</a:t>
            </a:r>
            <a:endParaRPr lang="es-CO" dirty="0"/>
          </a:p>
        </p:txBody>
      </p:sp>
      <p:sp>
        <p:nvSpPr>
          <p:cNvPr id="10" name="Elipse 9"/>
          <p:cNvSpPr/>
          <p:nvPr/>
        </p:nvSpPr>
        <p:spPr>
          <a:xfrm>
            <a:off x="3851920" y="2564904"/>
            <a:ext cx="2088232" cy="1853487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3923928" y="316848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Crecimiento Verde 2016 - 2019</a:t>
            </a:r>
            <a:endParaRPr lang="es-CO" dirty="0"/>
          </a:p>
        </p:txBody>
      </p:sp>
      <p:cxnSp>
        <p:nvCxnSpPr>
          <p:cNvPr id="15" name="Conector recto 14"/>
          <p:cNvCxnSpPr>
            <a:stCxn id="6" idx="1"/>
            <a:endCxn id="10" idx="1"/>
          </p:cNvCxnSpPr>
          <p:nvPr/>
        </p:nvCxnSpPr>
        <p:spPr>
          <a:xfrm>
            <a:off x="2916185" y="1689286"/>
            <a:ext cx="1241549" cy="1147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stCxn id="6" idx="7"/>
            <a:endCxn id="10" idx="7"/>
          </p:cNvCxnSpPr>
          <p:nvPr/>
        </p:nvCxnSpPr>
        <p:spPr>
          <a:xfrm flipH="1">
            <a:off x="5634338" y="1689286"/>
            <a:ext cx="1313557" cy="1147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2462684" y="3913708"/>
            <a:ext cx="1461244" cy="1071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H="1" flipV="1">
            <a:off x="5868144" y="3814812"/>
            <a:ext cx="1842737" cy="334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H="1" flipV="1">
            <a:off x="5148064" y="4381934"/>
            <a:ext cx="486274" cy="1777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/>
          <p:cNvSpPr txBox="1"/>
          <p:nvPr/>
        </p:nvSpPr>
        <p:spPr>
          <a:xfrm>
            <a:off x="1988430" y="2856050"/>
            <a:ext cx="2040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5</a:t>
            </a:r>
            <a:r>
              <a:rPr lang="es-CO" dirty="0" smtClean="0"/>
              <a:t>. Sistemas Productivos Regionales</a:t>
            </a:r>
            <a:endParaRPr lang="es-CO" dirty="0"/>
          </a:p>
        </p:txBody>
      </p:sp>
      <p:sp>
        <p:nvSpPr>
          <p:cNvPr id="43" name="CuadroTexto 42"/>
          <p:cNvSpPr txBox="1"/>
          <p:nvPr/>
        </p:nvSpPr>
        <p:spPr>
          <a:xfrm>
            <a:off x="4029338" y="6335034"/>
            <a:ext cx="1664238" cy="36933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s-CO" dirty="0" smtClean="0"/>
              <a:t>Y Sostenibilidad</a:t>
            </a:r>
            <a:endParaRPr lang="es-CO" dirty="0"/>
          </a:p>
        </p:txBody>
      </p:sp>
      <p:sp>
        <p:nvSpPr>
          <p:cNvPr id="2" name="CuadroTexto 1"/>
          <p:cNvSpPr txBox="1"/>
          <p:nvPr/>
        </p:nvSpPr>
        <p:spPr>
          <a:xfrm>
            <a:off x="2023418" y="4521894"/>
            <a:ext cx="4143504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dirty="0" err="1" smtClean="0"/>
              <a:t>Biocomercio</a:t>
            </a:r>
            <a:r>
              <a:rPr lang="es-CO" dirty="0" smtClean="0"/>
              <a:t> y mercados verdes.</a:t>
            </a:r>
          </a:p>
          <a:p>
            <a:pPr marL="342900" indent="-342900">
              <a:buAutoNum type="arabicPeriod"/>
            </a:pPr>
            <a:r>
              <a:rPr lang="es-CO" dirty="0" smtClean="0"/>
              <a:t>Restauración de tierras</a:t>
            </a:r>
          </a:p>
          <a:p>
            <a:pPr marL="342900" indent="-342900">
              <a:buAutoNum type="arabicPeriod"/>
            </a:pPr>
            <a:r>
              <a:rPr lang="es-CO" dirty="0" smtClean="0"/>
              <a:t>Autoridad Ambiental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64859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/>
          <p:cNvSpPr/>
          <p:nvPr/>
        </p:nvSpPr>
        <p:spPr>
          <a:xfrm>
            <a:off x="1475656" y="320588"/>
            <a:ext cx="6912768" cy="652534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Elipse 5"/>
          <p:cNvSpPr/>
          <p:nvPr/>
        </p:nvSpPr>
        <p:spPr>
          <a:xfrm>
            <a:off x="2081191" y="899778"/>
            <a:ext cx="5701698" cy="5391100"/>
          </a:xfrm>
          <a:prstGeom prst="ellipse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3851920" y="431551"/>
            <a:ext cx="216024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s-CO" dirty="0" smtClean="0"/>
              <a:t>Educación ambiental</a:t>
            </a:r>
            <a:endParaRPr lang="es-CO" dirty="0"/>
          </a:p>
        </p:txBody>
      </p:sp>
      <p:sp>
        <p:nvSpPr>
          <p:cNvPr id="10" name="Elipse 9"/>
          <p:cNvSpPr/>
          <p:nvPr/>
        </p:nvSpPr>
        <p:spPr>
          <a:xfrm>
            <a:off x="3851920" y="2564904"/>
            <a:ext cx="2088232" cy="1853487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3923928" y="316848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Crecimiento Verde 2016 - 2019</a:t>
            </a:r>
            <a:endParaRPr lang="es-CO" dirty="0"/>
          </a:p>
        </p:txBody>
      </p:sp>
      <p:cxnSp>
        <p:nvCxnSpPr>
          <p:cNvPr id="15" name="Conector recto 14"/>
          <p:cNvCxnSpPr>
            <a:stCxn id="6" idx="1"/>
            <a:endCxn id="10" idx="1"/>
          </p:cNvCxnSpPr>
          <p:nvPr/>
        </p:nvCxnSpPr>
        <p:spPr>
          <a:xfrm>
            <a:off x="2916185" y="1689286"/>
            <a:ext cx="1241549" cy="1147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stCxn id="6" idx="7"/>
            <a:endCxn id="10" idx="7"/>
          </p:cNvCxnSpPr>
          <p:nvPr/>
        </p:nvCxnSpPr>
        <p:spPr>
          <a:xfrm flipH="1">
            <a:off x="5634338" y="1689286"/>
            <a:ext cx="1313557" cy="1147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2462684" y="3913708"/>
            <a:ext cx="1461244" cy="1071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H="1" flipV="1">
            <a:off x="5868144" y="3814812"/>
            <a:ext cx="1842737" cy="334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H="1" flipV="1">
            <a:off x="5148064" y="4381934"/>
            <a:ext cx="486274" cy="1777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/>
          <p:cNvSpPr txBox="1"/>
          <p:nvPr/>
        </p:nvSpPr>
        <p:spPr>
          <a:xfrm>
            <a:off x="3827236" y="1379889"/>
            <a:ext cx="2040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1. Ordenamiento Ambiental del Territorio</a:t>
            </a:r>
            <a:endParaRPr lang="es-CO" dirty="0"/>
          </a:p>
        </p:txBody>
      </p:sp>
      <p:sp>
        <p:nvSpPr>
          <p:cNvPr id="39" name="CuadroTexto 38"/>
          <p:cNvSpPr txBox="1"/>
          <p:nvPr/>
        </p:nvSpPr>
        <p:spPr>
          <a:xfrm>
            <a:off x="5868144" y="2884920"/>
            <a:ext cx="19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2</a:t>
            </a:r>
            <a:r>
              <a:rPr lang="es-CO" dirty="0" smtClean="0"/>
              <a:t>. Fortalecimiento Etnias y Cultural</a:t>
            </a:r>
            <a:endParaRPr lang="es-CO" dirty="0"/>
          </a:p>
        </p:txBody>
      </p:sp>
      <p:sp>
        <p:nvSpPr>
          <p:cNvPr id="40" name="CuadroTexto 39"/>
          <p:cNvSpPr txBox="1"/>
          <p:nvPr/>
        </p:nvSpPr>
        <p:spPr>
          <a:xfrm>
            <a:off x="5270662" y="4347526"/>
            <a:ext cx="2040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3</a:t>
            </a:r>
            <a:r>
              <a:rPr lang="es-CO" dirty="0" smtClean="0"/>
              <a:t>. Gestión del Riesgo y Adaptación cambio climático</a:t>
            </a:r>
            <a:endParaRPr lang="es-CO" dirty="0"/>
          </a:p>
        </p:txBody>
      </p:sp>
      <p:sp>
        <p:nvSpPr>
          <p:cNvPr id="41" name="CuadroTexto 40"/>
          <p:cNvSpPr txBox="1"/>
          <p:nvPr/>
        </p:nvSpPr>
        <p:spPr>
          <a:xfrm>
            <a:off x="3107156" y="4712448"/>
            <a:ext cx="2040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4</a:t>
            </a:r>
            <a:r>
              <a:rPr lang="es-CO" dirty="0" smtClean="0"/>
              <a:t>. Sistema Regional de Áreas Protegidas</a:t>
            </a:r>
            <a:endParaRPr lang="es-CO" dirty="0"/>
          </a:p>
        </p:txBody>
      </p:sp>
      <p:sp>
        <p:nvSpPr>
          <p:cNvPr id="42" name="CuadroTexto 41"/>
          <p:cNvSpPr txBox="1"/>
          <p:nvPr/>
        </p:nvSpPr>
        <p:spPr>
          <a:xfrm>
            <a:off x="1988430" y="2856050"/>
            <a:ext cx="2040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5</a:t>
            </a:r>
            <a:r>
              <a:rPr lang="es-CO" dirty="0" smtClean="0"/>
              <a:t>. Sistemas Productivos Regionales</a:t>
            </a:r>
            <a:endParaRPr lang="es-CO" dirty="0"/>
          </a:p>
        </p:txBody>
      </p:sp>
      <p:sp>
        <p:nvSpPr>
          <p:cNvPr id="43" name="CuadroTexto 42"/>
          <p:cNvSpPr txBox="1"/>
          <p:nvPr/>
        </p:nvSpPr>
        <p:spPr>
          <a:xfrm>
            <a:off x="4029338" y="6335034"/>
            <a:ext cx="1664238" cy="36933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s-CO" dirty="0" smtClean="0"/>
              <a:t>Y Sostenibilidad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722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793713"/>
              </p:ext>
            </p:extLst>
          </p:nvPr>
        </p:nvGraphicFramePr>
        <p:xfrm>
          <a:off x="1691679" y="1556792"/>
          <a:ext cx="6912769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53"/>
                <a:gridCol w="1225954"/>
                <a:gridCol w="1382554"/>
                <a:gridCol w="1382554"/>
                <a:gridCol w="1382554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FUENTE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2016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2017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2018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2019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Recursos Propios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7.000`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Recursos de la Nación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2.000`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SGR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5.000`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Cooperación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2.000`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Gestión Publica (FCA)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3.000`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TOTAL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19.000’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21.000`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23.000`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25.000`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mtClean="0"/>
                        <a:t>Gran</a:t>
                      </a:r>
                      <a:r>
                        <a:rPr lang="es-CO" baseline="0" smtClean="0"/>
                        <a:t> Total </a:t>
                      </a:r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88.000`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771800" y="3326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PLAN FINANCIERO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349</TotalTime>
  <Words>243</Words>
  <Application>Microsoft Office PowerPoint</Application>
  <PresentationFormat>Presentación en pantalla (4:3)</PresentationFormat>
  <Paragraphs>79</Paragraphs>
  <Slides>10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Calibri</vt:lpstr>
      <vt:lpstr>Gill Sans MT</vt:lpstr>
      <vt:lpstr>Verdana</vt:lpstr>
      <vt:lpstr>Wingdings 2</vt:lpstr>
      <vt:lpstr>Solsticio</vt:lpstr>
      <vt:lpstr>PROPUESTA  ING. WILLIAM MAURICIO RENGIFO VELASCO ESPECIALISTA EN GERENCIA AMBIENTAL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PROPUESTA  ING. WILLIAM MAURICIO RENGIFO VELASCO ESPECIALISTA EN GERENCIA AMBIENTAL</dc:title>
  <dc:creator>USER</dc:creator>
  <cp:lastModifiedBy>william</cp:lastModifiedBy>
  <cp:revision>49</cp:revision>
  <dcterms:created xsi:type="dcterms:W3CDTF">2012-06-24T06:38:20Z</dcterms:created>
  <dcterms:modified xsi:type="dcterms:W3CDTF">2015-11-17T03:10:08Z</dcterms:modified>
</cp:coreProperties>
</file>